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DC5-21DB-0B47-A045-1F52A966A8EE}" type="datetimeFigureOut">
              <a:rPr lang="it-IT" smtClean="0"/>
              <a:t>11/30/12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C2436-8A49-C94F-89B9-948E6B98F0E9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5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500" y="710697"/>
            <a:ext cx="5046604" cy="3455505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69466"/>
            <a:ext cx="5028986" cy="40638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81375"/>
          </a:xfrm>
          <a:gradFill flip="none" rotWithShape="1">
            <a:gsLst>
              <a:gs pos="50000">
                <a:schemeClr val="accent3">
                  <a:lumMod val="50000"/>
                </a:schemeClr>
              </a:gs>
              <a:gs pos="0">
                <a:schemeClr val="tx1"/>
              </a:gs>
            </a:gsLst>
            <a:lin ang="5400000" scaled="0"/>
            <a:tileRect/>
          </a:gradFill>
          <a:ln w="6350">
            <a:noFill/>
            <a:miter lim="800000"/>
            <a:headEnd/>
            <a:tailEnd/>
          </a:ln>
        </p:spPr>
        <p:txBody>
          <a:bodyPr vert="horz" wrap="square" lIns="112883" tIns="56441" rIns="112883" bIns="56441" numCol="1" anchor="ctr" anchorCtr="1" compatLnSpc="1">
            <a:prstTxWarp prst="textNoShape">
              <a:avLst/>
            </a:prstTxWarp>
          </a:bodyPr>
          <a:lstStyle>
            <a:lvl1pPr>
              <a:defRPr lang="it-IT" dirty="0">
                <a:solidFill>
                  <a:schemeClr val="bg1">
                    <a:lumMod val="95000"/>
                  </a:schemeClr>
                </a:solidFill>
                <a:latin typeface="Century Schoolbook"/>
                <a:ea typeface="+mn-ea"/>
                <a:cs typeface="Century Schoolbook"/>
              </a:defRPr>
            </a:lvl1pPr>
          </a:lstStyle>
          <a:p>
            <a:pPr lvl="0" defTabSz="914350" fontAlgn="base">
              <a:spcAft>
                <a:spcPts val="1235"/>
              </a:spcAft>
            </a:pPr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Schoolbook"/>
                <a:cs typeface="Century School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4200" y="5353050"/>
            <a:ext cx="2895600" cy="7383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289675"/>
            <a:ext cx="66817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2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92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9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5375"/>
          </a:xfrm>
          <a:gradFill flip="none" rotWithShape="1">
            <a:gsLst>
              <a:gs pos="50000">
                <a:schemeClr val="accent3">
                  <a:lumMod val="50000"/>
                </a:schemeClr>
              </a:gs>
              <a:gs pos="0">
                <a:schemeClr val="tx1"/>
              </a:gs>
            </a:gsLst>
            <a:lin ang="0" scaled="1"/>
            <a:tileRect/>
          </a:gradFill>
          <a:ln w="6350">
            <a:noFill/>
            <a:miter lim="800000"/>
            <a:headEnd/>
            <a:tailEnd/>
          </a:ln>
        </p:spPr>
        <p:txBody>
          <a:bodyPr vert="horz" wrap="square" lIns="112883" tIns="56441" rIns="112883" bIns="56441" numCol="1" anchor="ctr" anchorCtr="1" compatLnSpc="1">
            <a:prstTxWarp prst="textNoShape">
              <a:avLst/>
            </a:prstTxWarp>
          </a:bodyPr>
          <a:lstStyle>
            <a:lvl1pPr>
              <a:defRPr lang="it-IT" sz="3200" dirty="0">
                <a:solidFill>
                  <a:schemeClr val="bg1">
                    <a:lumMod val="95000"/>
                  </a:schemeClr>
                </a:solidFill>
                <a:latin typeface="Century Schoolbook"/>
                <a:ea typeface="+mn-ea"/>
                <a:cs typeface="Century Schoolbook"/>
              </a:defRPr>
            </a:lvl1pPr>
          </a:lstStyle>
          <a:p>
            <a:pPr lvl="0" defTabSz="914350" fontAlgn="base">
              <a:spcAft>
                <a:spcPts val="1235"/>
              </a:spcAft>
            </a:pPr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7126" y="1428750"/>
            <a:ext cx="7175500" cy="4746625"/>
          </a:xfrm>
        </p:spPr>
        <p:txBody>
          <a:bodyPr>
            <a:normAutofit/>
          </a:bodyPr>
          <a:lstStyle>
            <a:lvl1pPr>
              <a:defRPr sz="1800">
                <a:latin typeface="Century Schoolbook"/>
                <a:cs typeface="Century Schoolbook"/>
              </a:defRPr>
            </a:lvl1pPr>
            <a:lvl2pPr>
              <a:defRPr sz="1800">
                <a:latin typeface="Century Schoolbook"/>
                <a:cs typeface="Century Schoolbook"/>
              </a:defRPr>
            </a:lvl2pPr>
            <a:lvl3pPr>
              <a:defRPr sz="1800">
                <a:latin typeface="Century Schoolbook"/>
                <a:cs typeface="Century Schoolbook"/>
              </a:defRPr>
            </a:lvl3pPr>
            <a:lvl4pPr>
              <a:defRPr sz="1800">
                <a:latin typeface="Century Schoolbook"/>
                <a:cs typeface="Century Schoolbook"/>
              </a:defRPr>
            </a:lvl4pPr>
            <a:lvl5pPr>
              <a:defRPr sz="1800">
                <a:latin typeface="Century Schoolbook"/>
                <a:cs typeface="Century Schoolbook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  <p:pic>
        <p:nvPicPr>
          <p:cNvPr id="8" name="Picture 11" descr="Descrizione: logo15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93" y="6509430"/>
            <a:ext cx="1458666" cy="34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55436" y="3878577"/>
            <a:ext cx="402527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7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59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43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77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33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15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2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6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50354" y="1286862"/>
            <a:ext cx="7736446" cy="4839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clic per modificare gli stili del testo dello schema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Secondo livello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Terzo livello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livello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livello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F717-1F5F-9D45-9F18-BAEAE76416F9}" type="datetimeFigureOut">
              <a:rPr lang="it-IT" smtClean="0"/>
              <a:t>11/30/12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3A5C-06BB-C642-BE83-68101F771A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40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Century Gothic" charset="0"/>
              </a:rPr>
              <a:t>Come cambiano gli adolescenti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Alfio</a:t>
            </a:r>
            <a:r>
              <a:rPr lang="en-GB" dirty="0" smtClean="0"/>
              <a:t> </a:t>
            </a:r>
            <a:r>
              <a:rPr lang="en-GB" smtClean="0"/>
              <a:t>Maggiolini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0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8999538" cy="1241425"/>
          </a:xfrm>
        </p:spPr>
        <p:txBody>
          <a:bodyPr/>
          <a:lstStyle/>
          <a:p>
            <a:r>
              <a:rPr lang="it-IT">
                <a:latin typeface="Century Gothic" charset="0"/>
              </a:rPr>
              <a:t>Lo sviluppo del cervello </a:t>
            </a:r>
            <a:r>
              <a:rPr lang="it-IT" sz="2400">
                <a:latin typeface="Century Gothic" charset="0"/>
              </a:rPr>
              <a:t>(Giedd et al., 1999)</a:t>
            </a:r>
            <a:endParaRPr lang="it-IT" sz="2000">
              <a:solidFill>
                <a:schemeClr val="tx1"/>
              </a:solidFill>
              <a:latin typeface="Century Gothic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62865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Documents and Settings\Mauro84\Documenti\Robl_normalmovie_colorb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643438"/>
            <a:ext cx="2562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3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I giovani adulti in Grecia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174" y="1524000"/>
            <a:ext cx="8146226" cy="4800600"/>
          </a:xfrm>
        </p:spPr>
        <p:txBody>
          <a:bodyPr/>
          <a:lstStyle/>
          <a:p>
            <a:pPr marL="55563" indent="-55563" algn="just">
              <a:lnSpc>
                <a:spcPct val="90000"/>
              </a:lnSpc>
              <a:buFont typeface="Wingdings" charset="0"/>
              <a:buNone/>
            </a:pPr>
            <a:r>
              <a:rPr lang="ja-JP" altLang="it-IT" dirty="0">
                <a:latin typeface="Century Gothic" charset="0"/>
              </a:rPr>
              <a:t>“</a:t>
            </a:r>
            <a:r>
              <a:rPr lang="it-IT" dirty="0">
                <a:latin typeface="Century Gothic" charset="0"/>
              </a:rPr>
              <a:t>Il lessico dei greci, in materia, è chiarissimo: nato senza testa (</a:t>
            </a:r>
            <a:r>
              <a:rPr lang="it-IT" i="1" dirty="0" err="1">
                <a:latin typeface="Century Gothic" charset="0"/>
              </a:rPr>
              <a:t>aphron</a:t>
            </a:r>
            <a:r>
              <a:rPr lang="it-IT" dirty="0">
                <a:latin typeface="Century Gothic" charset="0"/>
              </a:rPr>
              <a:t>), il giovane maschio cominciava a diciotto-</a:t>
            </a:r>
            <a:r>
              <a:rPr lang="it-IT" dirty="0" err="1">
                <a:latin typeface="Century Gothic" charset="0"/>
              </a:rPr>
              <a:t>vent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anni a ragionare (</a:t>
            </a:r>
            <a:r>
              <a:rPr lang="it-IT" i="1" dirty="0" err="1">
                <a:latin typeface="Century Gothic" charset="0"/>
              </a:rPr>
              <a:t>phronein</a:t>
            </a:r>
            <a:r>
              <a:rPr lang="it-IT" dirty="0">
                <a:latin typeface="Century Gothic" charset="0"/>
              </a:rPr>
              <a:t>)… I </a:t>
            </a:r>
            <a:r>
              <a:rPr lang="it-IT" i="1" dirty="0" err="1">
                <a:latin typeface="Century Gothic" charset="0"/>
              </a:rPr>
              <a:t>neaniskoi</a:t>
            </a:r>
            <a:r>
              <a:rPr lang="it-IT" dirty="0">
                <a:latin typeface="Century Gothic" charset="0"/>
              </a:rPr>
              <a:t>, a cavallo tra questi due periodi psicologici e intellettuali, vengono descritti talvolta come giovani saggi, già pienamente capaci di </a:t>
            </a:r>
            <a:r>
              <a:rPr lang="it-IT" i="1" dirty="0" err="1">
                <a:latin typeface="Century Gothic" charset="0"/>
              </a:rPr>
              <a:t>phronein</a:t>
            </a:r>
            <a:r>
              <a:rPr lang="it-IT" dirty="0">
                <a:latin typeface="Century Gothic" charset="0"/>
              </a:rPr>
              <a:t>, talaltra come ragazzotti impazienti, che non sanno trattenersi e controllare gli istinti, che si esibiscono inutilmente e che vogliono a tutti i costi imporsi, senza rispettare le regole del saper vivere</a:t>
            </a:r>
            <a:r>
              <a:rPr lang="ja-JP" altLang="it-IT" dirty="0">
                <a:latin typeface="Century Gothic" charset="0"/>
              </a:rPr>
              <a:t>”</a:t>
            </a:r>
            <a:r>
              <a:rPr lang="it-IT" dirty="0">
                <a:latin typeface="Century Gothic" charset="0"/>
              </a:rPr>
              <a:t> </a:t>
            </a:r>
          </a:p>
          <a:p>
            <a:pPr marL="55563" indent="-55563" algn="just">
              <a:lnSpc>
                <a:spcPct val="90000"/>
              </a:lnSpc>
              <a:buFont typeface="Wingdings" charset="0"/>
              <a:buNone/>
            </a:pPr>
            <a:r>
              <a:rPr lang="it-IT" dirty="0">
                <a:latin typeface="Century Gothic" charset="0"/>
              </a:rPr>
              <a:t>E. Cantarella, </a:t>
            </a:r>
            <a:r>
              <a:rPr lang="it-IT" i="1" dirty="0">
                <a:latin typeface="Century Gothic" charset="0"/>
              </a:rPr>
              <a:t>Secondo natura</a:t>
            </a:r>
            <a:r>
              <a:rPr lang="it-IT" dirty="0">
                <a:latin typeface="Century Gothic" charset="0"/>
              </a:rPr>
              <a:t>, 1995, Rizzoli, p. 52.</a:t>
            </a:r>
            <a:endParaRPr lang="it-IT" sz="2000" dirty="0">
              <a:solidFill>
                <a:srgbClr val="18129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3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Natura e cultura: l</a:t>
            </a:r>
            <a:r>
              <a:rPr lang="ja-JP" altLang="it-IT">
                <a:latin typeface="Century Gothic" charset="0"/>
              </a:rPr>
              <a:t>’</a:t>
            </a:r>
            <a:r>
              <a:rPr lang="it-IT">
                <a:latin typeface="Century Gothic" charset="0"/>
              </a:rPr>
              <a:t>intelligenza</a:t>
            </a:r>
            <a:endParaRPr lang="it-IT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>
                <a:latin typeface="Century Gothic" charset="0"/>
              </a:rPr>
              <a:t>La crescita del QI dagli anni 50 ad oggi (Flynn, </a:t>
            </a:r>
            <a:r>
              <a:rPr lang="it-IT" i="1">
                <a:latin typeface="Century Gothic" charset="0"/>
              </a:rPr>
              <a:t>What is intelligence? </a:t>
            </a:r>
            <a:r>
              <a:rPr lang="it-IT">
                <a:latin typeface="Century Gothic" charset="0"/>
              </a:rPr>
              <a:t>2009)</a:t>
            </a:r>
          </a:p>
          <a:p>
            <a:pPr algn="just"/>
            <a:r>
              <a:rPr lang="it-IT">
                <a:latin typeface="Century Gothic" charset="0"/>
              </a:rPr>
              <a:t>C</a:t>
            </a:r>
            <a:r>
              <a:rPr lang="ja-JP" altLang="it-IT">
                <a:latin typeface="Century Gothic" charset="0"/>
              </a:rPr>
              <a:t>’</a:t>
            </a:r>
            <a:r>
              <a:rPr lang="it-IT">
                <a:latin typeface="Century Gothic" charset="0"/>
              </a:rPr>
              <a:t>è un incremento del fattore generale dell</a:t>
            </a:r>
            <a:r>
              <a:rPr lang="ja-JP" altLang="it-IT">
                <a:latin typeface="Century Gothic" charset="0"/>
              </a:rPr>
              <a:t>’</a:t>
            </a:r>
            <a:r>
              <a:rPr lang="it-IT">
                <a:latin typeface="Century Gothic" charset="0"/>
              </a:rPr>
              <a:t>intelligenza</a:t>
            </a:r>
          </a:p>
          <a:p>
            <a:pPr algn="just"/>
            <a:r>
              <a:rPr lang="it-IT">
                <a:latin typeface="Century Gothic" charset="0"/>
              </a:rPr>
              <a:t>Come è possibile un cambiamento così rilevante?</a:t>
            </a:r>
          </a:p>
        </p:txBody>
      </p:sp>
    </p:spTree>
    <p:extLst>
      <p:ext uri="{BB962C8B-B14F-4D97-AF65-F5344CB8AC3E}">
        <p14:creationId xmlns:p14="http://schemas.microsoft.com/office/powerpoint/2010/main" val="198207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44713"/>
            <a:ext cx="863123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L</a:t>
            </a:r>
            <a:r>
              <a:rPr lang="ja-JP" altLang="it-IT">
                <a:latin typeface="Century Gothic" charset="0"/>
              </a:rPr>
              <a:t>’</a:t>
            </a:r>
            <a:r>
              <a:rPr lang="it-IT">
                <a:latin typeface="Century Gothic" charset="0"/>
              </a:rPr>
              <a:t>effetto Flynn</a:t>
            </a:r>
          </a:p>
        </p:txBody>
      </p:sp>
    </p:spTree>
    <p:extLst>
      <p:ext uri="{BB962C8B-B14F-4D97-AF65-F5344CB8AC3E}">
        <p14:creationId xmlns:p14="http://schemas.microsoft.com/office/powerpoint/2010/main" val="422964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La soluzione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3200">
                <a:latin typeface="Century Gothic" charset="0"/>
              </a:rPr>
              <a:t>C</a:t>
            </a:r>
            <a:r>
              <a:rPr lang="ja-JP" altLang="it-IT" sz="3200">
                <a:latin typeface="Century Gothic" charset="0"/>
              </a:rPr>
              <a:t>’</a:t>
            </a:r>
            <a:r>
              <a:rPr lang="it-IT" sz="3200">
                <a:latin typeface="Century Gothic" charset="0"/>
              </a:rPr>
              <a:t>è un effetto cumulativo tra caratteristiche genetiche e ambientali </a:t>
            </a:r>
          </a:p>
          <a:p>
            <a:pPr>
              <a:lnSpc>
                <a:spcPct val="90000"/>
              </a:lnSpc>
            </a:pPr>
            <a:r>
              <a:rPr lang="it-IT" sz="3200">
                <a:latin typeface="Century Gothic" charset="0"/>
              </a:rPr>
              <a:t>La cultura attuale privilegia una comprensione più astratta, meno concreta (non vuol dire più razionale)</a:t>
            </a:r>
          </a:p>
          <a:p>
            <a:pPr>
              <a:lnSpc>
                <a:spcPct val="90000"/>
              </a:lnSpc>
            </a:pPr>
            <a:r>
              <a:rPr lang="it-IT" sz="3200">
                <a:latin typeface="Century Gothic" charset="0"/>
              </a:rPr>
              <a:t>Relazione tra il modo di pensare più astratto e il fattore generale dell</a:t>
            </a:r>
            <a:r>
              <a:rPr lang="ja-JP" altLang="it-IT" sz="3200">
                <a:latin typeface="Century Gothic" charset="0"/>
              </a:rPr>
              <a:t>’</a:t>
            </a:r>
            <a:r>
              <a:rPr lang="it-IT" sz="3200">
                <a:latin typeface="Century Gothic" charset="0"/>
              </a:rPr>
              <a:t>intelligenza</a:t>
            </a:r>
            <a:endParaRPr lang="it-IT" sz="2400">
              <a:solidFill>
                <a:srgbClr val="22158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5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E</a:t>
            </a:r>
            <a:r>
              <a:rPr lang="ja-JP" altLang="it-IT">
                <a:latin typeface="Century Gothic" charset="0"/>
              </a:rPr>
              <a:t>’</a:t>
            </a:r>
            <a:r>
              <a:rPr lang="it-IT">
                <a:latin typeface="Century Gothic" charset="0"/>
              </a:rPr>
              <a:t> un cambiamento lineare?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3200">
                <a:latin typeface="Century Gothic" charset="0"/>
              </a:rPr>
              <a:t>Perdita dell</a:t>
            </a:r>
            <a:r>
              <a:rPr lang="ja-JP" altLang="it-IT" sz="3200">
                <a:latin typeface="Century Gothic" charset="0"/>
              </a:rPr>
              <a:t>’</a:t>
            </a:r>
            <a:r>
              <a:rPr lang="it-IT" sz="3200">
                <a:latin typeface="Century Gothic" charset="0"/>
              </a:rPr>
              <a:t>intelligenza concreta</a:t>
            </a:r>
          </a:p>
          <a:p>
            <a:pPr>
              <a:lnSpc>
                <a:spcPct val="90000"/>
              </a:lnSpc>
            </a:pPr>
            <a:r>
              <a:rPr lang="it-IT" sz="3200">
                <a:latin typeface="Century Gothic" charset="0"/>
              </a:rPr>
              <a:t>Più virtualità (on/off, gerarchie) e meno meccanica</a:t>
            </a:r>
          </a:p>
          <a:p>
            <a:pPr>
              <a:lnSpc>
                <a:spcPct val="90000"/>
              </a:lnSpc>
            </a:pPr>
            <a:r>
              <a:rPr lang="it-IT" sz="3200">
                <a:latin typeface="Century Gothic" charset="0"/>
              </a:rPr>
              <a:t>Maggiore autonomia e minore </a:t>
            </a:r>
            <a:r>
              <a:rPr lang="it-IT" sz="3200" i="1">
                <a:latin typeface="Century Gothic" charset="0"/>
              </a:rPr>
              <a:t>agency</a:t>
            </a:r>
            <a:r>
              <a:rPr lang="it-IT" sz="3200">
                <a:latin typeface="Century Gothic" charset="0"/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it-IT" sz="3200">
                <a:latin typeface="Century Gothic" charset="0"/>
              </a:rPr>
              <a:t>(Crawford, </a:t>
            </a:r>
            <a:r>
              <a:rPr lang="it-IT" sz="3200" i="1">
                <a:latin typeface="Century Gothic" charset="0"/>
              </a:rPr>
              <a:t>Shop class as soulcraft,</a:t>
            </a:r>
            <a:r>
              <a:rPr lang="it-IT" sz="3200">
                <a:latin typeface="Century Gothic" charset="0"/>
              </a:rPr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184769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Invarianti e variazioni storiche nella psicopatologia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005" y="1773238"/>
            <a:ext cx="8043195" cy="4398962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atin typeface="Century Gothic" charset="0"/>
              </a:rPr>
              <a:t>L</a:t>
            </a:r>
            <a:r>
              <a:rPr lang="ja-JP" altLang="it-IT" sz="3200" dirty="0">
                <a:latin typeface="Century Gothic" charset="0"/>
              </a:rPr>
              <a:t>’</a:t>
            </a:r>
            <a:r>
              <a:rPr lang="it-IT" sz="3200" dirty="0">
                <a:latin typeface="Century Gothic" charset="0"/>
              </a:rPr>
              <a:t>anoressia delle sante e quella delle modelle hanno lo stesso esito ascetico. </a:t>
            </a:r>
          </a:p>
          <a:p>
            <a:r>
              <a:rPr lang="it-IT" sz="3200" dirty="0">
                <a:latin typeface="Century Gothic" charset="0"/>
              </a:rPr>
              <a:t>La trasgressività: i giovani di Milano nel Cinquecento e i </a:t>
            </a:r>
            <a:r>
              <a:rPr lang="it-IT" sz="3200" dirty="0" err="1">
                <a:latin typeface="Century Gothic" charset="0"/>
              </a:rPr>
              <a:t>writers</a:t>
            </a:r>
            <a:r>
              <a:rPr lang="it-IT" sz="3200" dirty="0">
                <a:latin typeface="Century Gothic" charset="0"/>
              </a:rPr>
              <a:t>.</a:t>
            </a:r>
          </a:p>
          <a:p>
            <a:r>
              <a:rPr lang="it-IT" sz="3200" dirty="0">
                <a:latin typeface="Century Gothic" charset="0"/>
              </a:rPr>
              <a:t>La reclusione degli eremiti e il ritiro sociale acuto</a:t>
            </a:r>
          </a:p>
          <a:p>
            <a:r>
              <a:rPr lang="it-IT" sz="3200" dirty="0">
                <a:latin typeface="Century Gothic" charset="0"/>
              </a:rPr>
              <a:t>Esaltazione romantica del suicidio e i kamikaze</a:t>
            </a:r>
            <a:endParaRPr lang="it-IT" sz="20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2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I giovani d</a:t>
            </a:r>
            <a:r>
              <a:rPr lang="ja-JP" altLang="it-IT">
                <a:latin typeface="Century Gothic" charset="0"/>
              </a:rPr>
              <a:t>’</a:t>
            </a:r>
            <a:r>
              <a:rPr lang="it-IT">
                <a:latin typeface="Century Gothic" charset="0"/>
              </a:rPr>
              <a:t>oggi hanno più problemi?</a:t>
            </a:r>
            <a:endParaRPr lang="it-IT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061" y="1773238"/>
            <a:ext cx="8052139" cy="3997325"/>
          </a:xfrm>
        </p:spPr>
        <p:txBody>
          <a:bodyPr/>
          <a:lstStyle/>
          <a:p>
            <a:r>
              <a:rPr lang="it-IT" sz="3200" dirty="0">
                <a:latin typeface="Century Gothic" charset="0"/>
              </a:rPr>
              <a:t>Diffusa percezione di aumento di crisi scolastiche, ritiro depressivo, comportamenti antisociali, disturbi alimentari, comportamenti autolesivi. </a:t>
            </a:r>
          </a:p>
          <a:p>
            <a:r>
              <a:rPr lang="it-IT" sz="3200" dirty="0">
                <a:latin typeface="Century Gothic" charset="0"/>
              </a:rPr>
              <a:t>Maggiore sensibilità, allarme sociale o maggiore fragilità dei giovani d</a:t>
            </a:r>
            <a:r>
              <a:rPr lang="ja-JP" altLang="it-IT" sz="3200" dirty="0">
                <a:latin typeface="Century Gothic" charset="0"/>
              </a:rPr>
              <a:t>’</a:t>
            </a:r>
            <a:r>
              <a:rPr lang="it-IT" sz="3200" dirty="0">
                <a:latin typeface="Century Gothic" charset="0"/>
              </a:rPr>
              <a:t>oggi?</a:t>
            </a:r>
            <a:endParaRPr lang="it-IT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0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Century Gothic" charset="0"/>
                <a:cs typeface="ＭＳ Ｐゴシック" charset="0"/>
              </a:rPr>
              <a:t>Confronto tra i problemi dei giovani 11-18 anni a 10 anni di distanza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15000" y="1295400"/>
            <a:ext cx="3429000" cy="4419600"/>
          </a:xfrm>
          <a:noFill/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it-IT">
                <a:latin typeface="Century Gothic" charset="0"/>
                <a:cs typeface="ＭＳ Ｐゴシック" charset="0"/>
              </a:rPr>
              <a:t>Campione USA: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>
                <a:latin typeface="Century Gothic" charset="0"/>
                <a:cs typeface="ＭＳ Ｐゴシック" charset="0"/>
              </a:rPr>
              <a:t>- 1989 N 902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>
                <a:latin typeface="Century Gothic" charset="0"/>
                <a:cs typeface="ＭＳ Ｐゴシック" charset="0"/>
              </a:rPr>
              <a:t>- 1999 N 687</a:t>
            </a:r>
            <a:r>
              <a:rPr lang="it-IT" sz="3600">
                <a:latin typeface="Century Gothic" charset="0"/>
                <a:cs typeface="ＭＳ Ｐゴシック" charset="0"/>
              </a:rPr>
              <a:t> </a:t>
            </a:r>
            <a:endParaRPr lang="it-IT">
              <a:latin typeface="Century Gothic" charset="0"/>
              <a:cs typeface="ＭＳ Ｐゴシック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>
                <a:latin typeface="Century Gothic" charset="0"/>
                <a:cs typeface="ＭＳ Ｐゴシック" charset="0"/>
              </a:rPr>
              <a:t>- Adolescenti. YSR,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>
                <a:latin typeface="Century Gothic" charset="0"/>
                <a:cs typeface="ＭＳ Ｐゴシック" charset="0"/>
              </a:rPr>
              <a:t>- Genitori CBCL,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it-IT">
                <a:latin typeface="Century Gothic" charset="0"/>
                <a:cs typeface="ＭＳ Ｐゴシック" charset="0"/>
              </a:rPr>
              <a:t>Insegnanti TRF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it-IT" sz="1800">
              <a:solidFill>
                <a:srgbClr val="181299"/>
              </a:solidFill>
              <a:latin typeface="Century Gothic" charset="0"/>
              <a:cs typeface="ＭＳ Ｐゴシック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>
                <a:latin typeface="Century Gothic" charset="0"/>
                <a:cs typeface="ＭＳ Ｐゴシック" charset="0"/>
              </a:rPr>
              <a:t>Achenbach,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>
                <a:latin typeface="Century Gothic" charset="0"/>
                <a:cs typeface="ＭＳ Ｐゴシック" charset="0"/>
              </a:rPr>
              <a:t>Dumenci,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>
                <a:latin typeface="Century Gothic" charset="0"/>
                <a:cs typeface="ＭＳ Ｐゴシック" charset="0"/>
              </a:rPr>
              <a:t>Rescorla, 2002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51371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27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8999538" cy="1631950"/>
          </a:xfrm>
        </p:spPr>
        <p:txBody>
          <a:bodyPr/>
          <a:lstStyle/>
          <a:p>
            <a:r>
              <a:rPr lang="it-IT" sz="3200">
                <a:latin typeface="Century Gothic" charset="0"/>
                <a:cs typeface="ＭＳ Ｐゴシック" charset="0"/>
              </a:rPr>
              <a:t>Confronto fra i problemi di bambini e adolescenti nel mondo. Valutazione dei genitori</a:t>
            </a:r>
          </a:p>
        </p:txBody>
      </p:sp>
    </p:spTree>
    <p:extLst>
      <p:ext uri="{BB962C8B-B14F-4D97-AF65-F5344CB8AC3E}">
        <p14:creationId xmlns:p14="http://schemas.microsoft.com/office/powerpoint/2010/main" val="248669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Adolescenza e cambiamento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229" y="1773238"/>
            <a:ext cx="7720195" cy="4475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Continuità e discontinuità: cambiamento come crisi (Hall, 1904)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Individuo e contesto (famiglia, gruppo, società)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Natura e cultura, invarianti biologiche e variazioni storiche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Normalità e patologia: trasformazioni culturali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Nuove concezioni della psicopatologia e della psicoterapia</a:t>
            </a:r>
          </a:p>
        </p:txBody>
      </p:sp>
    </p:spTree>
    <p:extLst>
      <p:ext uri="{BB962C8B-B14F-4D97-AF65-F5344CB8AC3E}">
        <p14:creationId xmlns:p14="http://schemas.microsoft.com/office/powerpoint/2010/main" val="305375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Quale normalità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3893" y="1600200"/>
            <a:ext cx="8079282" cy="47037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Normalità statistica: la diffusione di un comportamento è sufficiente a legittimarlo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Norma ideale: rischio di moralismo ideologico 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Normalità funzionale: rapporto tra organismo e compito (</a:t>
            </a:r>
            <a:r>
              <a:rPr lang="it-IT" sz="3200" dirty="0" err="1">
                <a:latin typeface="Century Gothic" charset="0"/>
              </a:rPr>
              <a:t>Fornari</a:t>
            </a:r>
            <a:r>
              <a:rPr lang="it-IT" sz="3200" dirty="0">
                <a:latin typeface="Century Gothic" charset="0"/>
              </a:rPr>
              <a:t>, </a:t>
            </a:r>
            <a:r>
              <a:rPr lang="it-IT" sz="3200" i="1" dirty="0">
                <a:latin typeface="Century Gothic" charset="0"/>
              </a:rPr>
              <a:t>Genitalità e cultura</a:t>
            </a:r>
            <a:r>
              <a:rPr lang="it-IT" sz="3200" dirty="0">
                <a:latin typeface="Century Gothic" charset="0"/>
              </a:rPr>
              <a:t>, 1975)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Patologia come disfunzione dannosa (</a:t>
            </a:r>
            <a:r>
              <a:rPr lang="it-IT" sz="3200" dirty="0" err="1">
                <a:latin typeface="Century Gothic" charset="0"/>
              </a:rPr>
              <a:t>Wakefield</a:t>
            </a:r>
            <a:r>
              <a:rPr lang="it-IT" sz="3200" dirty="0">
                <a:latin typeface="Century Gothic" charset="0"/>
              </a:rPr>
              <a:t>, 2004)</a:t>
            </a:r>
            <a:endParaRPr lang="it-IT" sz="20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3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Compiti e ruoli affettivi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18" y="1773238"/>
            <a:ext cx="8061082" cy="4475162"/>
          </a:xfrm>
        </p:spPr>
        <p:txBody>
          <a:bodyPr/>
          <a:lstStyle/>
          <a:p>
            <a:pPr marL="101600" indent="-101600"/>
            <a:r>
              <a:rPr lang="it-IT" sz="3200" dirty="0">
                <a:latin typeface="Century Gothic" charset="0"/>
              </a:rPr>
              <a:t>Soggettività di ruolo (vs pulsionale, relazionale, narcisistico)</a:t>
            </a:r>
          </a:p>
          <a:p>
            <a:pPr marL="101600" indent="-101600"/>
            <a:r>
              <a:rPr lang="it-IT" sz="3200" dirty="0">
                <a:latin typeface="Century Gothic" charset="0"/>
              </a:rPr>
              <a:t>L</a:t>
            </a:r>
            <a:r>
              <a:rPr lang="ja-JP" altLang="it-IT" sz="3200" dirty="0">
                <a:latin typeface="Century Gothic" charset="0"/>
              </a:rPr>
              <a:t>’</a:t>
            </a:r>
            <a:r>
              <a:rPr lang="it-IT" sz="3200" dirty="0">
                <a:latin typeface="Century Gothic" charset="0"/>
              </a:rPr>
              <a:t>adolescenza come assunzione del ruolo sessuale</a:t>
            </a:r>
          </a:p>
          <a:p>
            <a:pPr marL="101600" indent="-101600"/>
            <a:r>
              <a:rPr lang="it-IT" sz="3200" dirty="0">
                <a:latin typeface="Century Gothic" charset="0"/>
              </a:rPr>
              <a:t>Identità come integrazione tra i diversi ruoli o Sé</a:t>
            </a:r>
          </a:p>
        </p:txBody>
      </p:sp>
    </p:spTree>
    <p:extLst>
      <p:ext uri="{BB962C8B-B14F-4D97-AF65-F5344CB8AC3E}">
        <p14:creationId xmlns:p14="http://schemas.microsoft.com/office/powerpoint/2010/main" val="299701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L</a:t>
            </a:r>
            <a:r>
              <a:rPr lang="ja-JP" altLang="it-IT">
                <a:latin typeface="Century Gothic" charset="0"/>
              </a:rPr>
              <a:t>’</a:t>
            </a:r>
            <a:r>
              <a:rPr lang="it-IT">
                <a:latin typeface="Century Gothic" charset="0"/>
              </a:rPr>
              <a:t>inconscio di ruolo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837" y="1524000"/>
            <a:ext cx="7863963" cy="4953000"/>
          </a:xfrm>
        </p:spPr>
        <p:txBody>
          <a:bodyPr/>
          <a:lstStyle/>
          <a:p>
            <a:r>
              <a:rPr lang="it-IT" sz="3200" dirty="0">
                <a:latin typeface="Century Gothic" charset="0"/>
              </a:rPr>
              <a:t>Inconscio come facoltà di simbolizzazione affettiva (</a:t>
            </a:r>
            <a:r>
              <a:rPr lang="it-IT" sz="3200" dirty="0" err="1">
                <a:latin typeface="Century Gothic" charset="0"/>
              </a:rPr>
              <a:t>Fornari</a:t>
            </a:r>
            <a:r>
              <a:rPr lang="it-IT" sz="3200" dirty="0">
                <a:latin typeface="Century Gothic" charset="0"/>
              </a:rPr>
              <a:t>, 1979, 1981)</a:t>
            </a:r>
          </a:p>
          <a:p>
            <a:r>
              <a:rPr lang="it-IT" sz="3200" dirty="0">
                <a:latin typeface="Century Gothic" charset="0"/>
              </a:rPr>
              <a:t>Inconscio pragmatico, che valuta e decide.</a:t>
            </a:r>
            <a:endParaRPr lang="it-IT" dirty="0">
              <a:latin typeface="Century Gothic" charset="0"/>
            </a:endParaRPr>
          </a:p>
          <a:p>
            <a:r>
              <a:rPr lang="it-IT" sz="3200" dirty="0">
                <a:latin typeface="Century Gothic" charset="0"/>
              </a:rPr>
              <a:t>Inconscio ad alto funzionamento, piani inconsci (Weiss, 1993)</a:t>
            </a:r>
          </a:p>
        </p:txBody>
      </p:sp>
    </p:spTree>
    <p:extLst>
      <p:ext uri="{BB962C8B-B14F-4D97-AF65-F5344CB8AC3E}">
        <p14:creationId xmlns:p14="http://schemas.microsoft.com/office/powerpoint/2010/main" val="60753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Livelli di consapevolezza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173" y="1524000"/>
            <a:ext cx="7711251" cy="472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Il cervello è un organo che è fatto per prendere decisioni (Gazzaniga, 2009).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Coscienza primaria (</a:t>
            </a:r>
            <a:r>
              <a:rPr lang="it-IT" sz="3200" dirty="0" err="1">
                <a:latin typeface="Century Gothic" charset="0"/>
              </a:rPr>
              <a:t>Panksepp</a:t>
            </a:r>
            <a:r>
              <a:rPr lang="it-IT" sz="3200" dirty="0">
                <a:latin typeface="Century Gothic" charset="0"/>
              </a:rPr>
              <a:t>, 1998)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Come decide l</a:t>
            </a:r>
            <a:r>
              <a:rPr lang="ja-JP" altLang="it-IT" sz="3200" dirty="0">
                <a:latin typeface="Century Gothic" charset="0"/>
              </a:rPr>
              <a:t>’</a:t>
            </a:r>
            <a:r>
              <a:rPr lang="it-IT" sz="3200" dirty="0">
                <a:latin typeface="Century Gothic" charset="0"/>
              </a:rPr>
              <a:t>inconscio (es. paura, attaccamento, esplorazione, ecc.)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Coscienza non come consapevolezza, ma come sistema secondario di regolazione (Freeman, 1999)</a:t>
            </a:r>
            <a:r>
              <a:rPr lang="it-IT" dirty="0">
                <a:latin typeface="Century Gothic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it-IT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1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Psicoterapia evolutiva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18" y="1600200"/>
            <a:ext cx="8137282" cy="4724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Difficoltà nella psicoterapia degli adolescenti</a:t>
            </a:r>
          </a:p>
          <a:p>
            <a:pPr algn="just"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Il cambiamento come sviluppo</a:t>
            </a:r>
          </a:p>
          <a:p>
            <a:pPr algn="just"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Orientato al futuro più che al passato</a:t>
            </a:r>
          </a:p>
          <a:p>
            <a:pPr algn="just"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Interazione tra intervento terapeutico e cambiamenti evolutivi al di fuori della psicoterapia</a:t>
            </a:r>
          </a:p>
          <a:p>
            <a:pPr algn="just"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Individuo e contesto</a:t>
            </a:r>
          </a:p>
          <a:p>
            <a:pPr algn="just">
              <a:lnSpc>
                <a:spcPct val="90000"/>
              </a:lnSpc>
            </a:pPr>
            <a:r>
              <a:rPr lang="it-IT" sz="3200" dirty="0">
                <a:latin typeface="Century Gothic" charset="0"/>
              </a:rPr>
              <a:t>La durata della psicoterapia</a:t>
            </a:r>
            <a:endParaRPr lang="it-IT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Su misura?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286" y="1773238"/>
            <a:ext cx="8087914" cy="4398962"/>
          </a:xfrm>
        </p:spPr>
        <p:txBody>
          <a:bodyPr/>
          <a:lstStyle/>
          <a:p>
            <a:r>
              <a:rPr lang="it-IT" dirty="0">
                <a:latin typeface="Century Gothic" charset="0"/>
              </a:rPr>
              <a:t>Adattamento </a:t>
            </a:r>
            <a:r>
              <a:rPr lang="it-IT" dirty="0" err="1">
                <a:latin typeface="Century Gothic" charset="0"/>
              </a:rPr>
              <a:t>dell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adolescente al </a:t>
            </a:r>
            <a:r>
              <a:rPr lang="it-IT" dirty="0" err="1">
                <a:latin typeface="Century Gothic" charset="0"/>
              </a:rPr>
              <a:t>setting</a:t>
            </a:r>
            <a:r>
              <a:rPr lang="it-IT" dirty="0">
                <a:latin typeface="Century Gothic" charset="0"/>
              </a:rPr>
              <a:t> o adattamento del </a:t>
            </a:r>
            <a:r>
              <a:rPr lang="it-IT" dirty="0" err="1">
                <a:latin typeface="Century Gothic" charset="0"/>
              </a:rPr>
              <a:t>setting</a:t>
            </a:r>
            <a:r>
              <a:rPr lang="it-IT" dirty="0">
                <a:latin typeface="Century Gothic" charset="0"/>
              </a:rPr>
              <a:t>?</a:t>
            </a:r>
          </a:p>
          <a:p>
            <a:r>
              <a:rPr lang="it-IT" dirty="0" err="1">
                <a:latin typeface="Century Gothic" charset="0"/>
              </a:rPr>
              <a:t>Setting</a:t>
            </a:r>
            <a:r>
              <a:rPr lang="it-IT" dirty="0">
                <a:latin typeface="Century Gothic" charset="0"/>
              </a:rPr>
              <a:t> e tecniche in funzione del problema</a:t>
            </a:r>
          </a:p>
          <a:p>
            <a:r>
              <a:rPr lang="it-IT" dirty="0">
                <a:latin typeface="Century Gothic" charset="0"/>
              </a:rPr>
              <a:t>Interventi multipli e integrati </a:t>
            </a:r>
          </a:p>
          <a:p>
            <a:r>
              <a:rPr lang="it-IT" dirty="0">
                <a:latin typeface="Century Gothic" charset="0"/>
              </a:rPr>
              <a:t>Verso una comprensione dei meccanismi per agire sulle disfunzioni</a:t>
            </a:r>
            <a:endParaRPr lang="it-IT" sz="20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1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Adolescenza e soggettività moderna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286" y="1524000"/>
            <a:ext cx="8164114" cy="4800600"/>
          </a:xfrm>
        </p:spPr>
        <p:txBody>
          <a:bodyPr/>
          <a:lstStyle/>
          <a:p>
            <a:r>
              <a:rPr lang="it-IT" dirty="0">
                <a:latin typeface="Century Gothic" charset="0"/>
              </a:rPr>
              <a:t>Modernità: il soggetto si definisce in relazione al compito attraverso un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assunzione soggettiva di  responsabilità e non di appartenenza. </a:t>
            </a:r>
          </a:p>
          <a:p>
            <a:r>
              <a:rPr lang="ja-JP" altLang="it-IT" dirty="0">
                <a:latin typeface="Century Gothic" charset="0"/>
              </a:rPr>
              <a:t>“</a:t>
            </a:r>
            <a:r>
              <a:rPr lang="it-IT" dirty="0">
                <a:latin typeface="Century Gothic" charset="0"/>
              </a:rPr>
              <a:t>L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individualizzazione consiste nella trasformazione </a:t>
            </a:r>
            <a:r>
              <a:rPr lang="it-IT" dirty="0" err="1">
                <a:latin typeface="Century Gothic" charset="0"/>
              </a:rPr>
              <a:t>dell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identità da qualcosa di dato ad un compito e </a:t>
            </a:r>
            <a:r>
              <a:rPr lang="it-IT" dirty="0" err="1">
                <a:latin typeface="Century Gothic" charset="0"/>
              </a:rPr>
              <a:t>nell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attribuzione agli attori della responsabilità in rapporto a quel compito</a:t>
            </a:r>
            <a:r>
              <a:rPr lang="ja-JP" altLang="it-IT" dirty="0">
                <a:latin typeface="Century Gothic" charset="0"/>
              </a:rPr>
              <a:t>”</a:t>
            </a:r>
            <a:r>
              <a:rPr lang="it-IT" dirty="0">
                <a:latin typeface="Century Gothic" charset="0"/>
              </a:rPr>
              <a:t> (</a:t>
            </a:r>
            <a:r>
              <a:rPr lang="it-IT" dirty="0" err="1">
                <a:latin typeface="Century Gothic" charset="0"/>
              </a:rPr>
              <a:t>Bauman</a:t>
            </a:r>
            <a:r>
              <a:rPr lang="it-IT" dirty="0">
                <a:latin typeface="Century Gothic" charset="0"/>
              </a:rPr>
              <a:t>, 2008). </a:t>
            </a:r>
          </a:p>
        </p:txBody>
      </p:sp>
    </p:spTree>
    <p:extLst>
      <p:ext uri="{BB962C8B-B14F-4D97-AF65-F5344CB8AC3E}">
        <p14:creationId xmlns:p14="http://schemas.microsoft.com/office/powerpoint/2010/main" val="30330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Modelli del cambiamento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entury Gothic" charset="0"/>
              </a:rPr>
              <a:t>Continuità</a:t>
            </a:r>
          </a:p>
          <a:p>
            <a:pPr>
              <a:lnSpc>
                <a:spcPct val="90000"/>
              </a:lnSpc>
            </a:pPr>
            <a:r>
              <a:rPr lang="it-IT">
                <a:latin typeface="Century Gothic" charset="0"/>
              </a:rPr>
              <a:t>Lineare: crescita, aumento, apprendimento di abilità (es. statura)</a:t>
            </a:r>
          </a:p>
          <a:p>
            <a:pPr>
              <a:lnSpc>
                <a:spcPct val="90000"/>
              </a:lnSpc>
            </a:pPr>
            <a:endParaRPr lang="it-IT">
              <a:latin typeface="Century Gothic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entury Gothic" charset="0"/>
              </a:rPr>
              <a:t>Discontinuità</a:t>
            </a:r>
          </a:p>
          <a:p>
            <a:pPr>
              <a:lnSpc>
                <a:spcPct val="90000"/>
              </a:lnSpc>
            </a:pPr>
            <a:r>
              <a:rPr lang="it-IT">
                <a:latin typeface="Century Gothic" charset="0"/>
              </a:rPr>
              <a:t>Non lineare per eventi (Freemann, 1999; Smith, Thelen, 2003): riorganizzazione, ridefinizione del Sé (es. pubertà e iniziazione)</a:t>
            </a:r>
            <a:endParaRPr lang="it-IT">
              <a:solidFill>
                <a:srgbClr val="18129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Caratteristiche del </a:t>
            </a:r>
            <a:br>
              <a:rPr lang="it-IT">
                <a:latin typeface="Century Gothic" charset="0"/>
              </a:rPr>
            </a:br>
            <a:r>
              <a:rPr lang="it-IT">
                <a:latin typeface="Century Gothic" charset="0"/>
              </a:rPr>
              <a:t>cambiamento non lineare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174" y="1447800"/>
            <a:ext cx="8146226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Imprevedibilità (</a:t>
            </a:r>
            <a:r>
              <a:rPr lang="it-IT" dirty="0" err="1">
                <a:latin typeface="Century Gothic" charset="0"/>
              </a:rPr>
              <a:t>Taleb</a:t>
            </a:r>
            <a:r>
              <a:rPr lang="it-IT" dirty="0">
                <a:latin typeface="Century Gothic" charset="0"/>
              </a:rPr>
              <a:t>, 2007) </a:t>
            </a:r>
          </a:p>
          <a:p>
            <a:pPr>
              <a:lnSpc>
                <a:spcPct val="90000"/>
              </a:lnSpc>
            </a:pPr>
            <a:r>
              <a:rPr lang="it-IT" dirty="0" err="1">
                <a:latin typeface="Century Gothic" charset="0"/>
              </a:rPr>
              <a:t>Equifinalità</a:t>
            </a:r>
            <a:r>
              <a:rPr lang="it-IT" dirty="0">
                <a:latin typeface="Century Gothic" charset="0"/>
              </a:rPr>
              <a:t> e </a:t>
            </a:r>
            <a:r>
              <a:rPr lang="it-IT" dirty="0" err="1">
                <a:latin typeface="Century Gothic" charset="0"/>
              </a:rPr>
              <a:t>multifinalità</a:t>
            </a:r>
            <a:r>
              <a:rPr lang="it-IT" dirty="0">
                <a:latin typeface="Century Gothic" charset="0"/>
              </a:rPr>
              <a:t> in psicopatologia evolutiva (Cicchetti, Cohen, 1995)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Causalità circolare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Il cervello e la mente cambiano perché si riorganizzano </a:t>
            </a:r>
          </a:p>
          <a:p>
            <a:pPr algn="just"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Le capacità immaginative del bambino non sono solo mancanza di logica e capacità di ragionamento, sono un altro modo di pensare (</a:t>
            </a:r>
            <a:r>
              <a:rPr lang="it-IT" dirty="0" err="1">
                <a:latin typeface="Century Gothic" charset="0"/>
              </a:rPr>
              <a:t>Gopnik</a:t>
            </a:r>
            <a:r>
              <a:rPr lang="it-IT" dirty="0">
                <a:latin typeface="Century Gothic" charset="0"/>
              </a:rPr>
              <a:t>, 2009).</a:t>
            </a:r>
          </a:p>
          <a:p>
            <a:pPr algn="just"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Pari valore dei diversi personaggi della famiglia (</a:t>
            </a:r>
            <a:r>
              <a:rPr lang="it-IT" dirty="0" err="1">
                <a:latin typeface="Century Gothic" charset="0"/>
              </a:rPr>
              <a:t>Fornari</a:t>
            </a:r>
            <a:r>
              <a:rPr lang="it-IT" dirty="0">
                <a:latin typeface="Century Gothic" charset="0"/>
              </a:rPr>
              <a:t>)</a:t>
            </a:r>
            <a:endParaRPr lang="it-IT" sz="2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La crisi e i punti di svolta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>
                <a:latin typeface="Century Gothic" charset="0"/>
              </a:rPr>
              <a:t>La crisi di identità (Erikson, 1968)</a:t>
            </a:r>
          </a:p>
          <a:p>
            <a:pPr>
              <a:lnSpc>
                <a:spcPct val="90000"/>
              </a:lnSpc>
            </a:pPr>
            <a:r>
              <a:rPr lang="it-IT">
                <a:latin typeface="Century Gothic" charset="0"/>
              </a:rPr>
              <a:t>La crisi come disorganizzazione e riorganizzazione delle rappresentazioni di sé in relazione ai compiti evolutivi (Pietropolli Charmet, 2000)</a:t>
            </a:r>
          </a:p>
          <a:p>
            <a:pPr>
              <a:lnSpc>
                <a:spcPct val="90000"/>
              </a:lnSpc>
            </a:pPr>
            <a:r>
              <a:rPr lang="it-IT">
                <a:latin typeface="Century Gothic" charset="0"/>
              </a:rPr>
              <a:t>Il passato non determina il futuro</a:t>
            </a:r>
          </a:p>
          <a:p>
            <a:pPr>
              <a:lnSpc>
                <a:spcPct val="90000"/>
              </a:lnSpc>
            </a:pPr>
            <a:r>
              <a:rPr lang="it-IT">
                <a:latin typeface="Century Gothic" charset="0"/>
              </a:rPr>
              <a:t>Creatività e ricerca di nuove soluzioni</a:t>
            </a:r>
          </a:p>
          <a:p>
            <a:pPr>
              <a:lnSpc>
                <a:spcPct val="90000"/>
              </a:lnSpc>
            </a:pPr>
            <a:r>
              <a:rPr lang="it-IT">
                <a:latin typeface="Century Gothic" charset="0"/>
              </a:rPr>
              <a:t>In psicoterapia: importanza dei punti di svolta (now moments, shift events)</a:t>
            </a:r>
            <a:endParaRPr lang="it-IT" sz="2400">
              <a:solidFill>
                <a:srgbClr val="22158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2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Nuove normalità e nuove patologie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285" y="1773238"/>
            <a:ext cx="7729139" cy="4475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La biologia sottolinea l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universalità dei ruoli affettivi e dei compiti evolutivi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La sociologia la variabilità e la storicità della loro realizzazione.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E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 difficile discriminare tra normalità e nuove patologie.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Quale sessualità è naturale? Quale trasgressività è fisiologica? (</a:t>
            </a:r>
            <a:r>
              <a:rPr lang="it-IT" dirty="0" err="1">
                <a:latin typeface="Century Gothic" charset="0"/>
              </a:rPr>
              <a:t>Remotti</a:t>
            </a:r>
            <a:r>
              <a:rPr lang="it-IT" dirty="0">
                <a:latin typeface="Century Gothic" charset="0"/>
              </a:rPr>
              <a:t>, 2008; Attali, Bonvicini, 2007; Rapporti IARD)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Influenza reciproca tra natura e cultura</a:t>
            </a:r>
            <a:endParaRPr lang="it-IT" dirty="0">
              <a:solidFill>
                <a:srgbClr val="22158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6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Una nuova normalità: l</a:t>
            </a:r>
            <a:r>
              <a:rPr lang="ja-JP" altLang="it-IT">
                <a:latin typeface="Century Gothic" charset="0"/>
              </a:rPr>
              <a:t>’</a:t>
            </a:r>
            <a:r>
              <a:rPr lang="it-IT">
                <a:latin typeface="Century Gothic" charset="0"/>
              </a:rPr>
              <a:t>anticipo della pubertà</a:t>
            </a:r>
            <a:endParaRPr lang="it-IT" sz="2000">
              <a:solidFill>
                <a:schemeClr val="tx1"/>
              </a:solidFill>
              <a:latin typeface="Century Gothic" charset="0"/>
            </a:endParaRPr>
          </a:p>
        </p:txBody>
      </p:sp>
      <p:pic>
        <p:nvPicPr>
          <p:cNvPr id="10244" name="Picture 3" descr="08_Slide sc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90663"/>
            <a:ext cx="8915400" cy="5367337"/>
          </a:xfrm>
        </p:spPr>
      </p:pic>
    </p:spTree>
    <p:extLst>
      <p:ext uri="{BB962C8B-B14F-4D97-AF65-F5344CB8AC3E}">
        <p14:creationId xmlns:p14="http://schemas.microsoft.com/office/powerpoint/2010/main" val="351030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993366"/>
                </a:solidFill>
              </a:rPr>
              <a:t>NUOVE NORMALITA</a:t>
            </a:r>
            <a:r>
              <a:rPr lang="ja-JP" altLang="it-IT" sz="1000">
                <a:solidFill>
                  <a:srgbClr val="993366"/>
                </a:solidFill>
              </a:rPr>
              <a:t>’</a:t>
            </a:r>
            <a:r>
              <a:rPr lang="it-IT" sz="1000">
                <a:solidFill>
                  <a:srgbClr val="993366"/>
                </a:solidFill>
              </a:rPr>
              <a:t>, NUOVE EMERGENZE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Century Gothic" charset="0"/>
              </a:rPr>
              <a:t>Nuove scoperte: i cambiamenti nel cervello degli adolescenti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174" y="1643063"/>
            <a:ext cx="7746176" cy="424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La maturazione cerebrale continua fino a dopo i 20 anni (</a:t>
            </a:r>
            <a:r>
              <a:rPr lang="it-IT" dirty="0" err="1">
                <a:latin typeface="Century Gothic" charset="0"/>
              </a:rPr>
              <a:t>Giedd</a:t>
            </a:r>
            <a:r>
              <a:rPr lang="it-IT" dirty="0">
                <a:latin typeface="Century Gothic" charset="0"/>
              </a:rPr>
              <a:t> et al., 1999)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Il sistema limbico matura nella prima parte </a:t>
            </a:r>
            <a:r>
              <a:rPr lang="it-IT" dirty="0" err="1">
                <a:latin typeface="Century Gothic" charset="0"/>
              </a:rPr>
              <a:t>dell</a:t>
            </a:r>
            <a:r>
              <a:rPr lang="ja-JP" altLang="it-IT" dirty="0">
                <a:latin typeface="Century Gothic" charset="0"/>
              </a:rPr>
              <a:t>’</a:t>
            </a:r>
            <a:r>
              <a:rPr lang="it-IT" dirty="0">
                <a:latin typeface="Century Gothic" charset="0"/>
              </a:rPr>
              <a:t>adolescenza (maggiore emotività, sensibilità allo stress, ricerca di soddisfazione, novità e rischi)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Century Gothic" charset="0"/>
              </a:rPr>
              <a:t>Le capacità di controllo e decisione maturano nella seconda parte (corteccia prefrontale)</a:t>
            </a:r>
          </a:p>
          <a:p>
            <a:pPr>
              <a:lnSpc>
                <a:spcPct val="90000"/>
              </a:lnSpc>
            </a:pPr>
            <a:r>
              <a:rPr lang="it-IT" dirty="0" err="1">
                <a:latin typeface="Century Gothic" charset="0"/>
              </a:rPr>
              <a:t>Strauch</a:t>
            </a:r>
            <a:r>
              <a:rPr lang="it-IT" dirty="0">
                <a:latin typeface="Century Gothic" charset="0"/>
              </a:rPr>
              <a:t> B. (2003) </a:t>
            </a:r>
            <a:r>
              <a:rPr lang="it-IT" i="1" dirty="0">
                <a:latin typeface="Century Gothic" charset="0"/>
              </a:rPr>
              <a:t>Capire un adolescente. Come cambia il cervello dei ragazzi fra i tredici e i diciotto anni</a:t>
            </a:r>
            <a:r>
              <a:rPr lang="it-IT" dirty="0">
                <a:latin typeface="Century Gothic" charset="0"/>
              </a:rPr>
              <a:t>. Milano, 2005.</a:t>
            </a:r>
            <a:endParaRPr lang="it-IT" sz="18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4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1229</Words>
  <Application>Microsoft Macintosh PowerPoint</Application>
  <PresentationFormat>Presentazione su schermo (4:3)</PresentationFormat>
  <Paragraphs>134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Come cambiano gli adolescenti</vt:lpstr>
      <vt:lpstr>Adolescenza e cambiamento</vt:lpstr>
      <vt:lpstr>Adolescenza e soggettività moderna</vt:lpstr>
      <vt:lpstr>Modelli del cambiamento</vt:lpstr>
      <vt:lpstr>Caratteristiche del  cambiamento non lineare</vt:lpstr>
      <vt:lpstr>La crisi e i punti di svolta</vt:lpstr>
      <vt:lpstr>Nuove normalità e nuove patologie</vt:lpstr>
      <vt:lpstr>Una nuova normalità: l’anticipo della pubertà</vt:lpstr>
      <vt:lpstr>Nuove scoperte: i cambiamenti nel cervello degli adolescenti</vt:lpstr>
      <vt:lpstr>Lo sviluppo del cervello (Giedd et al., 1999)</vt:lpstr>
      <vt:lpstr>I giovani adulti in Grecia</vt:lpstr>
      <vt:lpstr>Natura e cultura: l’intelligenza</vt:lpstr>
      <vt:lpstr>L’effetto Flynn</vt:lpstr>
      <vt:lpstr>La soluzione</vt:lpstr>
      <vt:lpstr>E’ un cambiamento lineare?</vt:lpstr>
      <vt:lpstr>Invarianti e variazioni storiche nella psicopatologia</vt:lpstr>
      <vt:lpstr>I giovani d’oggi hanno più problemi?</vt:lpstr>
      <vt:lpstr>Confronto tra i problemi dei giovani 11-18 anni a 10 anni di distanza</vt:lpstr>
      <vt:lpstr>Confronto fra i problemi di bambini e adolescenti nel mondo. Valutazione dei genitori</vt:lpstr>
      <vt:lpstr>Quale normalità</vt:lpstr>
      <vt:lpstr>Compiti e ruoli affettivi</vt:lpstr>
      <vt:lpstr>L’inconscio di ruolo</vt:lpstr>
      <vt:lpstr>Livelli di consapevolezza</vt:lpstr>
      <vt:lpstr>Psicoterapia evolutiva</vt:lpstr>
      <vt:lpstr>Su misura?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Mauro Di Lorenzo</dc:creator>
  <cp:lastModifiedBy>Alessandro</cp:lastModifiedBy>
  <cp:revision>5</cp:revision>
  <dcterms:created xsi:type="dcterms:W3CDTF">2012-11-06T12:04:11Z</dcterms:created>
  <dcterms:modified xsi:type="dcterms:W3CDTF">2012-11-30T17:17:05Z</dcterms:modified>
</cp:coreProperties>
</file>