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7" d="100"/>
          <a:sy n="147" d="100"/>
        </p:scale>
        <p:origin x="-186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307BA1-43E9-4440-9CBF-29B87266F5CB}" type="datetimeFigureOut">
              <a:rPr lang="it-IT" smtClean="0"/>
              <a:t>11/30/12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E3D2A-49B7-234F-82FC-E3B9608C94E0}" type="slidenum">
              <a:rPr lang="en-GB" smtClean="0"/>
              <a:t>‹n.›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92703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51138123-5C77-AB46-A555-FC581331CD6C}" type="slidenum">
              <a:rPr lang="it-IT" sz="1200"/>
              <a:pPr eaLnBrk="1" hangingPunct="1"/>
              <a:t>1</a:t>
            </a:fld>
            <a:endParaRPr lang="it-IT" sz="1200"/>
          </a:p>
        </p:txBody>
      </p:sp>
      <p:sp>
        <p:nvSpPr>
          <p:cNvPr id="1433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7A4D3287-FF05-B247-8D95-B0DD1380105A}" type="slidenum">
              <a:rPr lang="it-IT" sz="1200"/>
              <a:pPr eaLnBrk="1" hangingPunct="1"/>
              <a:t>2</a:t>
            </a:fld>
            <a:endParaRPr lang="it-IT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E8FE5BE9-C0FB-B84F-B109-C63FD077B6BC}" type="slidenum">
              <a:rPr lang="it-IT" sz="1200"/>
              <a:pPr eaLnBrk="1" hangingPunct="1"/>
              <a:t>3</a:t>
            </a:fld>
            <a:endParaRPr lang="it-IT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8ACB359-75AB-3846-A874-3F79AF67B310}" type="slidenum">
              <a:rPr lang="it-IT" sz="1200"/>
              <a:pPr eaLnBrk="1" hangingPunct="1"/>
              <a:t>4</a:t>
            </a:fld>
            <a:endParaRPr lang="it-IT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E1D4D314-914C-D24A-8777-D5668C9B04B1}" type="slidenum">
              <a:rPr lang="it-IT" sz="1200"/>
              <a:pPr eaLnBrk="1" hangingPunct="1"/>
              <a:t>5</a:t>
            </a:fld>
            <a:endParaRPr lang="it-IT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3BA4517D-B0A7-F54B-ADB8-4A82E8EF9E66}" type="slidenum">
              <a:rPr lang="it-IT" sz="1200"/>
              <a:pPr eaLnBrk="1" hangingPunct="1"/>
              <a:t>6</a:t>
            </a:fld>
            <a:endParaRPr lang="it-IT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0483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0484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6F90EBD3-3F16-F441-8A78-086DE60C71D6}" type="slidenum">
              <a:rPr lang="it-IT" sz="1200"/>
              <a:pPr eaLnBrk="1" hangingPunct="1"/>
              <a:t>7</a:t>
            </a:fld>
            <a:endParaRPr lang="it-IT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925719" y="685838"/>
            <a:ext cx="5006564" cy="3429182"/>
          </a:xfrm>
          <a:ln/>
        </p:spPr>
      </p:sp>
      <p:sp>
        <p:nvSpPr>
          <p:cNvPr id="21507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1508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70CD2AEE-CEEE-6F42-A923-8936AECAAD0E}" type="slidenum">
              <a:rPr lang="it-IT" sz="1200"/>
              <a:pPr eaLnBrk="1" hangingPunct="1"/>
              <a:t>8</a:t>
            </a:fld>
            <a:endParaRPr lang="it-IT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egnaposto immagine diapositiva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2531" name="Segnaposto note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GB"/>
          </a:p>
        </p:txBody>
      </p:sp>
      <p:sp>
        <p:nvSpPr>
          <p:cNvPr id="22532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fld id="{F1866248-F430-2145-BF8F-989C31727A07}" type="slidenum">
              <a:rPr lang="it-IT" sz="1200"/>
              <a:pPr eaLnBrk="1" hangingPunct="1"/>
              <a:t>9</a:t>
            </a:fld>
            <a:endParaRPr lang="it-IT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em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3381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5400000" scaled="0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6004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entury Schoolbook"/>
                <a:cs typeface="Century Schoolbook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7" name="Immagin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24200" y="5353050"/>
            <a:ext cx="2895600" cy="738378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3963" y="6289675"/>
            <a:ext cx="6681787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11200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49237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3990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95375"/>
          </a:xfrm>
          <a:gradFill flip="none" rotWithShape="1">
            <a:gsLst>
              <a:gs pos="50000">
                <a:schemeClr val="accent3">
                  <a:lumMod val="50000"/>
                </a:schemeClr>
              </a:gs>
              <a:gs pos="0">
                <a:schemeClr val="tx1"/>
              </a:gs>
            </a:gsLst>
            <a:lin ang="0" scaled="1"/>
            <a:tileRect/>
          </a:gradFill>
          <a:ln w="6350">
            <a:noFill/>
            <a:miter lim="800000"/>
            <a:headEnd/>
            <a:tailEnd/>
          </a:ln>
        </p:spPr>
        <p:txBody>
          <a:bodyPr vert="horz" wrap="square" lIns="112883" tIns="56441" rIns="112883" bIns="56441" numCol="1" anchor="ctr" anchorCtr="1" compatLnSpc="1">
            <a:prstTxWarp prst="textNoShape">
              <a:avLst/>
            </a:prstTxWarp>
          </a:bodyPr>
          <a:lstStyle>
            <a:lvl1pPr>
              <a:defRPr lang="it-IT" sz="3200" dirty="0">
                <a:solidFill>
                  <a:schemeClr val="bg1">
                    <a:lumMod val="95000"/>
                  </a:schemeClr>
                </a:solidFill>
                <a:latin typeface="Century Schoolbook"/>
                <a:ea typeface="+mn-ea"/>
                <a:cs typeface="Century Schoolbook"/>
              </a:defRPr>
            </a:lvl1pPr>
          </a:lstStyle>
          <a:p>
            <a:pPr lvl="0" defTabSz="914350" fontAlgn="base">
              <a:spcAft>
                <a:spcPts val="1235"/>
              </a:spcAft>
            </a:pPr>
            <a:r>
              <a:rPr lang="it-IT" dirty="0" smtClean="0"/>
              <a:t>Fare clic per modificare stile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27126" y="1428750"/>
            <a:ext cx="7175500" cy="4746625"/>
          </a:xfrm>
        </p:spPr>
        <p:txBody>
          <a:bodyPr>
            <a:normAutofit/>
          </a:bodyPr>
          <a:lstStyle>
            <a:lvl1pPr>
              <a:defRPr sz="1800">
                <a:latin typeface="Century Schoolbook"/>
                <a:cs typeface="Century Schoolbook"/>
              </a:defRPr>
            </a:lvl1pPr>
            <a:lvl2pPr>
              <a:defRPr sz="1800">
                <a:latin typeface="Century Schoolbook"/>
                <a:cs typeface="Century Schoolbook"/>
              </a:defRPr>
            </a:lvl2pPr>
            <a:lvl3pPr>
              <a:defRPr sz="1800">
                <a:latin typeface="Century Schoolbook"/>
                <a:cs typeface="Century Schoolbook"/>
              </a:defRPr>
            </a:lvl3pPr>
            <a:lvl4pPr>
              <a:defRPr sz="1800">
                <a:latin typeface="Century Schoolbook"/>
                <a:cs typeface="Century Schoolbook"/>
              </a:defRPr>
            </a:lvl4pPr>
            <a:lvl5pPr>
              <a:defRPr sz="1800">
                <a:latin typeface="Century Schoolbook"/>
                <a:cs typeface="Century Schoolbook"/>
              </a:defRPr>
            </a:lvl5pPr>
          </a:lstStyle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  <p:pic>
        <p:nvPicPr>
          <p:cNvPr id="8" name="Picture 11" descr="Descrizione: logo150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3293" y="6509430"/>
            <a:ext cx="1458666" cy="348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magine 7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-1555436" y="3878577"/>
            <a:ext cx="4025271" cy="56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8781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8297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7590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043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95772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81332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915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6227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B2F717-1F5F-9D45-9F18-BAEAE76416F9}" type="datetimeFigureOut">
              <a:rPr lang="it-IT" smtClean="0"/>
              <a:t>11/30/12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3A5C-06BB-C642-BE83-68101F771AD0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454082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it-IT" sz="4000">
                <a:latin typeface="Century Gothic" charset="0"/>
              </a:rPr>
              <a:t>La relazione d</a:t>
            </a:r>
            <a:r>
              <a:rPr lang="ja-JP" altLang="it-IT" sz="4000">
                <a:latin typeface="Century Gothic" charset="0"/>
              </a:rPr>
              <a:t>’</a:t>
            </a:r>
            <a:r>
              <a:rPr lang="it-IT" sz="4000">
                <a:latin typeface="Century Gothic" charset="0"/>
              </a:rPr>
              <a:t>apprendimento </a:t>
            </a:r>
            <a:br>
              <a:rPr lang="it-IT" sz="4000">
                <a:latin typeface="Century Gothic" charset="0"/>
              </a:rPr>
            </a:br>
            <a:r>
              <a:rPr lang="it-IT" sz="4000">
                <a:latin typeface="Century Gothic" charset="0"/>
              </a:rPr>
              <a:t>tra valorizzazione del Sé e costruzione di nuovi legami </a:t>
            </a:r>
          </a:p>
        </p:txBody>
      </p:sp>
      <p:sp>
        <p:nvSpPr>
          <p:cNvPr id="2" name="Sottotito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Anna </a:t>
            </a:r>
            <a:r>
              <a:rPr lang="en-GB" dirty="0" err="1" smtClean="0"/>
              <a:t>Arcari</a:t>
            </a:r>
            <a:endParaRPr lang="en-GB" dirty="0"/>
          </a:p>
        </p:txBody>
      </p:sp>
      <p:sp>
        <p:nvSpPr>
          <p:cNvPr id="3074" name="Segnaposto piè di pagina 3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</p:spTree>
    <p:extLst>
      <p:ext uri="{BB962C8B-B14F-4D97-AF65-F5344CB8AC3E}">
        <p14:creationId xmlns:p14="http://schemas.microsoft.com/office/powerpoint/2010/main" val="2780131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Apprendere in adolescenza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Apprendere mette in gioco 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identità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Aiuta ad accrescere la propria competenza ma…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Può mettere di fronte ai propri limiti</a:t>
            </a:r>
          </a:p>
        </p:txBody>
      </p:sp>
    </p:spTree>
    <p:extLst>
      <p:ext uri="{BB962C8B-B14F-4D97-AF65-F5344CB8AC3E}">
        <p14:creationId xmlns:p14="http://schemas.microsoft.com/office/powerpoint/2010/main" val="3163120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Apprendere in adolescenza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0825" y="1557338"/>
            <a:ext cx="8569325" cy="46799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A scuola il compito di imparare nuovi saperi si intreccia col compito di imparare nuovi modi di essere e di esprimere se stessi, 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nuovi modi di stare con gli altri, adulti e pari, 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nuovi modi di essere figli, studenti e amici, 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inedite possibilità di immaginare e lavorare per il proprio futuro</a:t>
            </a:r>
            <a:r>
              <a:rPr lang="it-IT" sz="2400">
                <a:latin typeface="Century Gothic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78333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Apprendere in adolescenza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Le difficoltà dell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apprendimento scolastico sono intrecciate ai movimenti evolutivi degli adolescenti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Intorno alla relazione di apprendimento si giocano tensioni relativamente all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asse dipendenza e autonomia, costruzione del Sé e ideale del Sé, onnipotenza e impotenza, solitudine e relazione </a:t>
            </a:r>
          </a:p>
        </p:txBody>
      </p:sp>
    </p:spTree>
    <p:extLst>
      <p:ext uri="{BB962C8B-B14F-4D97-AF65-F5344CB8AC3E}">
        <p14:creationId xmlns:p14="http://schemas.microsoft.com/office/powerpoint/2010/main" val="2744206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999538" cy="1728788"/>
          </a:xfrm>
        </p:spPr>
        <p:txBody>
          <a:bodyPr/>
          <a:lstStyle/>
          <a:p>
            <a:pPr eaLnBrk="1" hangingPunct="1"/>
            <a:r>
              <a:rPr lang="it-IT" sz="3200">
                <a:latin typeface="Century Gothic" charset="0"/>
              </a:rPr>
              <a:t>Apprendere in adolescenza a scuola:</a:t>
            </a:r>
            <a:br>
              <a:rPr lang="it-IT" sz="3200">
                <a:latin typeface="Century Gothic" charset="0"/>
              </a:rPr>
            </a:br>
            <a:r>
              <a:rPr lang="it-IT" sz="3200">
                <a:latin typeface="Century Gothic" charset="0"/>
              </a:rPr>
              <a:t>tra autonomia e dipendenza, ideale del Sé e sfide quotidiane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9407" y="2133600"/>
            <a:ext cx="7651018" cy="3636963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La scelta della scuola superiore</a:t>
            </a:r>
          </a:p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Riorganizzare il proprio ruolo studente</a:t>
            </a:r>
          </a:p>
        </p:txBody>
      </p:sp>
    </p:spTree>
    <p:extLst>
      <p:ext uri="{BB962C8B-B14F-4D97-AF65-F5344CB8AC3E}">
        <p14:creationId xmlns:p14="http://schemas.microsoft.com/office/powerpoint/2010/main" val="2811285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Apprendere in adolescenza a scuola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Lo studio e la costruzione di un nuovo</a:t>
            </a:r>
          </a:p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rapporto con il sapere e la conoscenza</a:t>
            </a:r>
          </a:p>
          <a:p>
            <a:pPr eaLnBrk="1" hangingPunct="1">
              <a:buFont typeface="Wingdings" charset="0"/>
              <a:buNone/>
            </a:pPr>
            <a:r>
              <a:rPr lang="it-IT">
                <a:latin typeface="Century Gothic" charset="0"/>
              </a:rPr>
              <a:t>…in solitudine…</a:t>
            </a:r>
          </a:p>
        </p:txBody>
      </p:sp>
    </p:spTree>
    <p:extLst>
      <p:ext uri="{BB962C8B-B14F-4D97-AF65-F5344CB8AC3E}">
        <p14:creationId xmlns:p14="http://schemas.microsoft.com/office/powerpoint/2010/main" val="36392408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999538" cy="1728788"/>
          </a:xfrm>
        </p:spPr>
        <p:txBody>
          <a:bodyPr/>
          <a:lstStyle/>
          <a:p>
            <a:pPr eaLnBrk="1" hangingPunct="1"/>
            <a:r>
              <a:rPr lang="it-IT" sz="3200">
                <a:latin typeface="Century Gothic" charset="0"/>
              </a:rPr>
              <a:t>Apprendere in adolescenza a scuola: valorizzazione del Sé e costruzione di nuovi legami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27126" y="1773238"/>
            <a:ext cx="7175500" cy="4746625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… Un graduale passaggio dalla dipendenza dallo sguardo altrui…</a:t>
            </a:r>
          </a:p>
          <a:p>
            <a:pPr>
              <a:lnSpc>
                <a:spcPct val="90000"/>
              </a:lnSpc>
            </a:pPr>
            <a:endParaRPr lang="it-IT" dirty="0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… Alla possibilità emergente di </a:t>
            </a:r>
            <a:r>
              <a:rPr lang="it-IT" dirty="0" err="1">
                <a:latin typeface="Century Gothic" charset="0"/>
              </a:rPr>
              <a:t>autovalorizzazione</a:t>
            </a:r>
            <a:r>
              <a:rPr lang="it-IT" dirty="0">
                <a:latin typeface="Century Gothic" charset="0"/>
              </a:rPr>
              <a:t>  per mettere in comunicazione i propri valori e progetti coi dati di realtà </a:t>
            </a:r>
          </a:p>
        </p:txBody>
      </p:sp>
    </p:spTree>
    <p:extLst>
      <p:ext uri="{BB962C8B-B14F-4D97-AF65-F5344CB8AC3E}">
        <p14:creationId xmlns:p14="http://schemas.microsoft.com/office/powerpoint/2010/main" val="285115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107950" y="44450"/>
            <a:ext cx="8999538" cy="1655763"/>
          </a:xfrm>
        </p:spPr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Il ruolo della scuola : </a:t>
            </a:r>
            <a:br>
              <a:rPr lang="it-IT">
                <a:latin typeface="Century Gothic" charset="0"/>
              </a:rPr>
            </a:br>
            <a:r>
              <a:rPr lang="it-IT">
                <a:latin typeface="Century Gothic" charset="0"/>
              </a:rPr>
              <a:t>una missione impossibile?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 eaLnBrk="1" hangingPunct="1">
              <a:buFont typeface="Wingdings" charset="0"/>
              <a:buNone/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Un</a:t>
            </a:r>
            <a:r>
              <a:rPr lang="ja-JP" altLang="it-IT">
                <a:latin typeface="Century Gothic" charset="0"/>
              </a:rPr>
              <a:t>’</a:t>
            </a:r>
            <a:r>
              <a:rPr lang="it-IT">
                <a:latin typeface="Century Gothic" charset="0"/>
              </a:rPr>
              <a:t>istituzione superinvestita e con un mandato forte…</a:t>
            </a: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endParaRPr lang="it-IT">
              <a:latin typeface="Century Gothic" charset="0"/>
            </a:endParaRPr>
          </a:p>
          <a:p>
            <a:pPr>
              <a:lnSpc>
                <a:spcPct val="90000"/>
              </a:lnSpc>
            </a:pPr>
            <a:r>
              <a:rPr lang="it-IT">
                <a:latin typeface="Century Gothic" charset="0"/>
              </a:rPr>
              <a:t>Ma attaccata e svalutata</a:t>
            </a:r>
          </a:p>
        </p:txBody>
      </p:sp>
    </p:spTree>
    <p:extLst>
      <p:ext uri="{BB962C8B-B14F-4D97-AF65-F5344CB8AC3E}">
        <p14:creationId xmlns:p14="http://schemas.microsoft.com/office/powerpoint/2010/main" val="38489619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piè di pagina 3"/>
          <p:cNvSpPr>
            <a:spLocks noGrp="1"/>
          </p:cNvSpPr>
          <p:nvPr>
            <p:ph type="ftr" sz="quarter" idx="10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Verdana" charset="0"/>
                <a:ea typeface="ＭＳ Ｐゴシック" charset="0"/>
              </a:defRPr>
            </a:lvl9pPr>
          </a:lstStyle>
          <a:p>
            <a:pPr eaLnBrk="1" hangingPunct="1"/>
            <a:r>
              <a:rPr lang="it-IT" sz="1000">
                <a:solidFill>
                  <a:srgbClr val="993366"/>
                </a:solidFill>
              </a:rPr>
              <a:t>NUOVE NORMALITA</a:t>
            </a:r>
            <a:r>
              <a:rPr lang="ja-JP" altLang="it-IT" sz="1000">
                <a:solidFill>
                  <a:srgbClr val="993366"/>
                </a:solidFill>
              </a:rPr>
              <a:t>’</a:t>
            </a:r>
            <a:r>
              <a:rPr lang="it-IT" sz="1000">
                <a:solidFill>
                  <a:srgbClr val="993366"/>
                </a:solidFill>
              </a:rPr>
              <a:t>, NUOVE EMERGENZE</a:t>
            </a: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it-IT">
                <a:latin typeface="Century Gothic" charset="0"/>
              </a:rPr>
              <a:t>Il ruolo della scuola: </a:t>
            </a:r>
            <a:br>
              <a:rPr lang="it-IT">
                <a:latin typeface="Century Gothic" charset="0"/>
              </a:rPr>
            </a:br>
            <a:r>
              <a:rPr lang="it-IT">
                <a:latin typeface="Century Gothic" charset="0"/>
              </a:rPr>
              <a:t>una missione impossibile?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399" y="1773238"/>
            <a:ext cx="7435026" cy="44640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Orientare con la didattica tradizionale verso un futuro incerto</a:t>
            </a: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Avvicinare al sapere attraverso la relazione</a:t>
            </a: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Valutazione formativa e certificazione di </a:t>
            </a:r>
            <a:r>
              <a:rPr lang="it-IT" dirty="0" err="1">
                <a:latin typeface="Century Gothic" charset="0"/>
              </a:rPr>
              <a:t>saperi</a:t>
            </a:r>
            <a:r>
              <a:rPr lang="it-IT" dirty="0">
                <a:latin typeface="Century Gothic" charset="0"/>
              </a:rPr>
              <a:t> e competenze</a:t>
            </a: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La personalizzazione </a:t>
            </a:r>
            <a:r>
              <a:rPr lang="it-IT" dirty="0" err="1">
                <a:latin typeface="Century Gothic" charset="0"/>
              </a:rPr>
              <a:t>dell</a:t>
            </a:r>
            <a:r>
              <a:rPr lang="ja-JP" altLang="it-IT" dirty="0">
                <a:latin typeface="Century Gothic" charset="0"/>
              </a:rPr>
              <a:t>’</a:t>
            </a:r>
            <a:r>
              <a:rPr lang="it-IT" dirty="0">
                <a:latin typeface="Century Gothic" charset="0"/>
              </a:rPr>
              <a:t>apprendimento, tra individuo, gruppo classe e istituzione</a:t>
            </a: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Alleanza scuola-famiglia </a:t>
            </a:r>
          </a:p>
          <a:p>
            <a:pPr>
              <a:lnSpc>
                <a:spcPct val="90000"/>
              </a:lnSpc>
            </a:pPr>
            <a:r>
              <a:rPr lang="it-IT" dirty="0">
                <a:latin typeface="Century Gothic" charset="0"/>
              </a:rPr>
              <a:t>Libertà e conformazione</a:t>
            </a:r>
          </a:p>
        </p:txBody>
      </p:sp>
    </p:spTree>
    <p:extLst>
      <p:ext uri="{BB962C8B-B14F-4D97-AF65-F5344CB8AC3E}">
        <p14:creationId xmlns:p14="http://schemas.microsoft.com/office/powerpoint/2010/main" val="4122197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339</Words>
  <Application>Microsoft Macintosh PowerPoint</Application>
  <PresentationFormat>Presentazione su schermo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0" baseType="lpstr">
      <vt:lpstr>Tema di Office</vt:lpstr>
      <vt:lpstr>La relazione d’apprendimento  tra valorizzazione del Sé e costruzione di nuovi legami </vt:lpstr>
      <vt:lpstr>Apprendere in adolescenza</vt:lpstr>
      <vt:lpstr>Apprendere in adolescenza</vt:lpstr>
      <vt:lpstr>Apprendere in adolescenza</vt:lpstr>
      <vt:lpstr>Apprendere in adolescenza a scuola: tra autonomia e dipendenza, ideale del Sé e sfide quotidiane</vt:lpstr>
      <vt:lpstr>Apprendere in adolescenza a scuola</vt:lpstr>
      <vt:lpstr>Apprendere in adolescenza a scuola: valorizzazione del Sé e costruzione di nuovi legami</vt:lpstr>
      <vt:lpstr>Il ruolo della scuola :  una missione impossibile?</vt:lpstr>
      <vt:lpstr>Il ruolo della scuola:  una missione impossibile?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Mauro Di Lorenzo</dc:creator>
  <cp:lastModifiedBy>Alessandro</cp:lastModifiedBy>
  <cp:revision>5</cp:revision>
  <dcterms:created xsi:type="dcterms:W3CDTF">2012-11-06T12:04:11Z</dcterms:created>
  <dcterms:modified xsi:type="dcterms:W3CDTF">2012-11-30T16:25:54Z</dcterms:modified>
</cp:coreProperties>
</file>