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BA1-43E9-4440-9CBF-29B87266F5CB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D2A-49B7-234F-82FC-E3B9608C94E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7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4CC46C5F-0DD7-344A-908D-A4E3E89C31C8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70C0D4C2-48D2-D04D-AB3B-34E856F59E47}" type="slidenum">
              <a:rPr lang="it-IT" sz="1200"/>
              <a:pPr eaLnBrk="1" hangingPunct="1"/>
              <a:t>10</a:t>
            </a:fld>
            <a:endParaRPr lang="it-IT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969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970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879C978-FB06-C242-BC93-71AB04F265E3}" type="slidenum">
              <a:rPr lang="it-IT" sz="1200"/>
              <a:pPr eaLnBrk="1" hangingPunct="1"/>
              <a:t>11</a:t>
            </a:fld>
            <a:endParaRPr lang="it-IT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072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0724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AF5A1373-FA7A-914B-BB28-ED67DCB2317C}" type="slidenum">
              <a:rPr lang="it-IT" sz="1200"/>
              <a:pPr algn="r" eaLnBrk="1" hangingPunct="1"/>
              <a:t>12</a:t>
            </a:fld>
            <a:endParaRPr lang="it-IT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174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1748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DD2C13CC-4336-394D-A865-F72646EC41EA}" type="slidenum">
              <a:rPr lang="it-IT" sz="1200"/>
              <a:pPr algn="r" eaLnBrk="1" hangingPunct="1"/>
              <a:t>13</a:t>
            </a:fld>
            <a:endParaRPr lang="it-IT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2772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36FA5B5E-8332-414A-8F28-08A341F7D271}" type="slidenum">
              <a:rPr lang="it-IT" sz="1200"/>
              <a:pPr algn="r" eaLnBrk="1" hangingPunct="1"/>
              <a:t>14</a:t>
            </a:fld>
            <a:endParaRPr lang="it-IT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3796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7EEB66AC-08A5-EE49-B016-2DA3E62F3BAE}" type="slidenum">
              <a:rPr lang="it-IT" sz="1200"/>
              <a:pPr algn="r" eaLnBrk="1" hangingPunct="1"/>
              <a:t>15</a:t>
            </a:fld>
            <a:endParaRPr lang="it-IT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70D566D-A0DE-8D49-8CEA-D5116AE92378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2532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BE423B42-9A72-BE45-9382-B7B2A33441EC}" type="slidenum">
              <a:rPr lang="it-IT" sz="1200"/>
              <a:pPr algn="r"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35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35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0B6E39E1-E7FC-974F-87F3-22E80AFDCA61}" type="slidenum">
              <a:rPr lang="it-IT" sz="1200"/>
              <a:pPr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457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45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CA5415EF-0C26-E24F-B0E0-F2FF3745407D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560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560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1102EF83-E897-134F-9AA2-D15E1CFC5831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662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662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B30C354-54E8-7148-890E-3FA1742249A8}" type="slidenum">
              <a:rPr lang="it-IT" sz="1200"/>
              <a:pPr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34820" name="Segnaposto numero diapositiva 3"/>
          <p:cNvSpPr txBox="1">
            <a:spLocks noGrp="1"/>
          </p:cNvSpPr>
          <p:nvPr/>
        </p:nvSpPr>
        <p:spPr bwMode="auto">
          <a:xfrm>
            <a:off x="3885453" y="8686288"/>
            <a:ext cx="2972547" cy="45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algn="r" eaLnBrk="1" hangingPunct="1"/>
            <a:fld id="{9A98F9A3-6A7D-384B-A9DB-882A98F72ADF}" type="slidenum">
              <a:rPr lang="it-IT" sz="1200"/>
              <a:pPr algn="r"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765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765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9F7BA5CD-50C1-E247-A743-922971E0F86B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>
                <a:latin typeface="Century Gothic" charset="0"/>
              </a:rPr>
              <a:t>Laboratori espressivi, laboratori cognitivi. Un intervento clinico integrato.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Dario </a:t>
            </a:r>
            <a:r>
              <a:rPr lang="en-GB" dirty="0" err="1" smtClean="0"/>
              <a:t>Cuccolo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0612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La specificità dei laboratori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	I laboratori, attraverso</a:t>
            </a:r>
            <a:r>
              <a:rPr lang="it-IT" b="1">
                <a:latin typeface="Century Gothic" charset="0"/>
              </a:rPr>
              <a:t> </a:t>
            </a:r>
            <a:r>
              <a:rPr lang="it-IT">
                <a:latin typeface="Century Gothic" charset="0"/>
              </a:rPr>
              <a:t>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intreccio tra azione e processi riflessivi, stimolano il cambiamento mediante la riorganizzazione di rappresentazioni cognitive e affettive meno rigide e automatiche, responsabili di ostacolare la creatività nei processi di apprendimento</a:t>
            </a:r>
          </a:p>
        </p:txBody>
      </p:sp>
    </p:spTree>
    <p:extLst>
      <p:ext uri="{BB962C8B-B14F-4D97-AF65-F5344CB8AC3E}">
        <p14:creationId xmlns:p14="http://schemas.microsoft.com/office/powerpoint/2010/main" val="3179329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 laboratori individuali e di gruppo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1127126" y="1428750"/>
            <a:ext cx="3444874" cy="474662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Century Gothic" charset="0"/>
              </a:rPr>
              <a:t>	</a:t>
            </a:r>
            <a:r>
              <a:rPr lang="it-IT" sz="2400" b="1" dirty="0">
                <a:latin typeface="Century Gothic" charset="0"/>
              </a:rPr>
              <a:t>Attività individuale</a:t>
            </a:r>
            <a:r>
              <a:rPr lang="it-IT" sz="2400" dirty="0">
                <a:latin typeface="Century Gothic" charset="0"/>
              </a:rPr>
              <a:t> 	</a:t>
            </a:r>
          </a:p>
          <a:p>
            <a:pPr eaLnBrk="1" hangingPunct="1">
              <a:buFont typeface="Wingdings" charset="0"/>
              <a:buNone/>
            </a:pPr>
            <a:endParaRPr lang="it-IT" sz="2000" dirty="0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Century Gothic" charset="0"/>
              </a:rPr>
              <a:t>  - per ragazzi in grave </a:t>
            </a:r>
            <a:r>
              <a:rPr lang="it-IT" sz="2400" dirty="0" smtClean="0">
                <a:latin typeface="Century Gothic" charset="0"/>
              </a:rPr>
              <a:t>sofferenza </a:t>
            </a:r>
            <a:r>
              <a:rPr lang="it-IT" sz="2400" dirty="0">
                <a:latin typeface="Century Gothic" charset="0"/>
              </a:rPr>
              <a:t>e ritiro sociale</a:t>
            </a:r>
          </a:p>
          <a:p>
            <a:pPr eaLnBrk="1" hangingPunct="1">
              <a:buFont typeface="Wingdings" charset="0"/>
              <a:buNone/>
            </a:pPr>
            <a:endParaRPr lang="it-IT" sz="800" dirty="0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Century Gothic" charset="0"/>
              </a:rPr>
              <a:t>  - in un contesto </a:t>
            </a:r>
          </a:p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Century Gothic" charset="0"/>
              </a:rPr>
              <a:t>	relazionale protetto </a:t>
            </a:r>
          </a:p>
          <a:p>
            <a:pPr eaLnBrk="1" hangingPunct="1">
              <a:buFont typeface="Wingdings" charset="0"/>
              <a:buNone/>
            </a:pPr>
            <a:endParaRPr lang="it-IT" sz="800" dirty="0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r>
              <a:rPr lang="it-IT" sz="2400" dirty="0">
                <a:latin typeface="Century Gothic" charset="0"/>
              </a:rPr>
              <a:t>  - centrata su un </a:t>
            </a:r>
            <a:r>
              <a:rPr lang="ja-JP" altLang="it-IT" sz="2400" dirty="0">
                <a:latin typeface="Century Gothic" charset="0"/>
              </a:rPr>
              <a:t>“</a:t>
            </a:r>
            <a:r>
              <a:rPr lang="it-IT" sz="2400" dirty="0">
                <a:latin typeface="Century Gothic" charset="0"/>
              </a:rPr>
              <a:t>fare</a:t>
            </a:r>
            <a:r>
              <a:rPr lang="ja-JP" altLang="it-IT" sz="2400" dirty="0">
                <a:latin typeface="Century Gothic" charset="0"/>
              </a:rPr>
              <a:t>”</a:t>
            </a:r>
            <a:r>
              <a:rPr lang="it-IT" sz="2400" dirty="0">
                <a:latin typeface="Century Gothic" charset="0"/>
              </a:rPr>
              <a:t>    				   focalizzato su un</a:t>
            </a:r>
            <a:r>
              <a:rPr lang="ja-JP" altLang="it-IT" sz="2400" dirty="0">
                <a:latin typeface="Century Gothic" charset="0"/>
              </a:rPr>
              <a:t>’</a:t>
            </a:r>
            <a:r>
              <a:rPr lang="it-IT" sz="2400" dirty="0">
                <a:latin typeface="Century Gothic" charset="0"/>
              </a:rPr>
              <a:t>attività 			     specifica</a:t>
            </a:r>
          </a:p>
        </p:txBody>
      </p:sp>
      <p:sp>
        <p:nvSpPr>
          <p:cNvPr id="12290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2293" name="Text Box 8"/>
          <p:cNvSpPr txBox="1">
            <a:spLocks noChangeArrowheads="1"/>
          </p:cNvSpPr>
          <p:nvPr/>
        </p:nvSpPr>
        <p:spPr bwMode="auto">
          <a:xfrm>
            <a:off x="4864128" y="1408320"/>
            <a:ext cx="4017442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  	</a:t>
            </a:r>
            <a:r>
              <a:rPr lang="it-IT" sz="2400" b="1" dirty="0">
                <a:solidFill>
                  <a:srgbClr val="336699"/>
                </a:solidFill>
                <a:latin typeface="Century Gothic" charset="0"/>
              </a:rPr>
              <a:t>Attività</a:t>
            </a:r>
            <a:r>
              <a:rPr lang="it-IT" sz="2400" b="1" dirty="0">
                <a:latin typeface="Century Gothic" charset="0"/>
              </a:rPr>
              <a:t> </a:t>
            </a:r>
            <a:r>
              <a:rPr lang="it-IT" sz="2400" b="1" dirty="0">
                <a:solidFill>
                  <a:srgbClr val="336699"/>
                </a:solidFill>
                <a:latin typeface="Century Gothic" charset="0"/>
              </a:rPr>
              <a:t>di gruppo</a:t>
            </a:r>
          </a:p>
          <a:p>
            <a:pPr eaLnBrk="1" hangingPunct="1"/>
            <a:endParaRPr lang="it-IT" sz="24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/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-  </a:t>
            </a:r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Gruppo per </a:t>
            </a:r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riflettere, confrontarsi e rispecchiarsi</a:t>
            </a:r>
            <a:endParaRPr lang="it-IT" sz="24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/>
            <a:endParaRPr lang="it-IT" sz="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/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- </a:t>
            </a:r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Gruppo </a:t>
            </a:r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come terreno di </a:t>
            </a:r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messa alla prova</a:t>
            </a:r>
          </a:p>
          <a:p>
            <a:pPr eaLnBrk="1" hangingPunct="1"/>
            <a:endParaRPr lang="it-IT" sz="8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/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- </a:t>
            </a:r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Gruppo come luogo </a:t>
            </a:r>
            <a:r>
              <a:rPr lang="it-IT" sz="2400" dirty="0" smtClean="0">
                <a:solidFill>
                  <a:srgbClr val="336699"/>
                </a:solidFill>
                <a:latin typeface="Century Gothic" charset="0"/>
              </a:rPr>
              <a:t>di </a:t>
            </a:r>
            <a:r>
              <a:rPr lang="it-IT" sz="2400" dirty="0">
                <a:solidFill>
                  <a:srgbClr val="336699"/>
                </a:solidFill>
                <a:latin typeface="Century Gothic" charset="0"/>
              </a:rPr>
              <a:t>feedback reciproci</a:t>
            </a:r>
          </a:p>
          <a:p>
            <a:pPr eaLnBrk="1" hangingPunct="1"/>
            <a:endParaRPr lang="it-IT" sz="2400" dirty="0">
              <a:solidFill>
                <a:srgbClr val="336699"/>
              </a:solidFill>
              <a:latin typeface="Century Gothic" charset="0"/>
            </a:endParaRPr>
          </a:p>
          <a:p>
            <a:pPr eaLnBrk="1" hangingPunct="1"/>
            <a:endParaRPr lang="it-IT" sz="2400" dirty="0">
              <a:solidFill>
                <a:srgbClr val="336699"/>
              </a:solidFill>
              <a:latin typeface="Century Gothic" charset="0"/>
            </a:endParaRPr>
          </a:p>
        </p:txBody>
      </p:sp>
      <p:sp>
        <p:nvSpPr>
          <p:cNvPr id="12294" name="Line 9"/>
          <p:cNvSpPr>
            <a:spLocks noChangeShapeType="1"/>
          </p:cNvSpPr>
          <p:nvPr/>
        </p:nvSpPr>
        <p:spPr bwMode="auto">
          <a:xfrm>
            <a:off x="4572000" y="1844675"/>
            <a:ext cx="0" cy="4176713"/>
          </a:xfrm>
          <a:prstGeom prst="line">
            <a:avLst/>
          </a:prstGeom>
          <a:noFill/>
          <a:ln w="9525">
            <a:solidFill>
              <a:srgbClr val="33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8291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Obiettivi dei laboratori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Favorire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esplicitazione delle rappresentazioni affettive connesse ai diversi ruoli incarnati</a:t>
            </a: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Favorire un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atmosfera riflessiva</a:t>
            </a: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Stimolare a formulare ipotesi alternative</a:t>
            </a: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Orientare alla padronanza piuttosto che alla prestazione</a:t>
            </a: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Promuovere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attività di autoregolazione</a:t>
            </a: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Favorire il confronto reciproco di esperienze </a:t>
            </a:r>
          </a:p>
        </p:txBody>
      </p:sp>
    </p:spTree>
    <p:extLst>
      <p:ext uri="{BB962C8B-B14F-4D97-AF65-F5344CB8AC3E}">
        <p14:creationId xmlns:p14="http://schemas.microsoft.com/office/powerpoint/2010/main" val="2268623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Il laboratorio sull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apprendimento scolastico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E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 rivolto a quegli studenti che:</a:t>
            </a:r>
          </a:p>
          <a:p>
            <a:pPr eaLnBrk="1" hangingPunct="1">
              <a:buFont typeface="Wingdings" charset="0"/>
              <a:buNone/>
            </a:pPr>
            <a:endParaRPr lang="it-IT" sz="800">
              <a:latin typeface="Century Gothic" charset="0"/>
            </a:endParaRPr>
          </a:p>
          <a:p>
            <a:pPr eaLnBrk="1" hangingPunct="1"/>
            <a:r>
              <a:rPr lang="it-IT">
                <a:latin typeface="Century Gothic" charset="0"/>
              </a:rPr>
              <a:t> manifestano difficoltà scolastiche non                         temporanee</a:t>
            </a:r>
          </a:p>
          <a:p>
            <a:pPr eaLnBrk="1" hangingPunct="1">
              <a:buFont typeface="Wingdings" charset="0"/>
              <a:buNone/>
            </a:pPr>
            <a:endParaRPr lang="it-IT" sz="800">
              <a:latin typeface="Century Gothic" charset="0"/>
            </a:endParaRPr>
          </a:p>
          <a:p>
            <a:pPr eaLnBrk="1" hangingPunct="1"/>
            <a:r>
              <a:rPr lang="it-IT">
                <a:latin typeface="Century Gothic" charset="0"/>
              </a:rPr>
              <a:t> presentano capacità intellettive nella norma, ma manifestano difficoltà nell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autoregolazione (non riescono a controllare o inibire elementi di interferenza durante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esecuzione del compito) </a:t>
            </a:r>
          </a:p>
        </p:txBody>
      </p:sp>
    </p:spTree>
    <p:extLst>
      <p:ext uri="{BB962C8B-B14F-4D97-AF65-F5344CB8AC3E}">
        <p14:creationId xmlns:p14="http://schemas.microsoft.com/office/powerpoint/2010/main" val="1483383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>
                <a:latin typeface="Century Gothic" charset="0"/>
              </a:rPr>
              <a:t>Il laboratorio sull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apprendimento scolastico: un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ipotesi esplicativa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	Le difficoltà evolutive si esprimono 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interno del rapporto tra immagine ideale e percepita di sé</a:t>
            </a: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	Il Sé ideale prende il posto del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Super-io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sottoponendo il soggetto ad una auto-osservazione intransigente con conseguenti vissuti di inadeguatezza e inefficacia</a:t>
            </a:r>
          </a:p>
        </p:txBody>
      </p:sp>
    </p:spTree>
    <p:extLst>
      <p:ext uri="{BB962C8B-B14F-4D97-AF65-F5344CB8AC3E}">
        <p14:creationId xmlns:p14="http://schemas.microsoft.com/office/powerpoint/2010/main" val="3368892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Il ruolo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adulto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Garantisce un contesto esperienziale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bonificato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e rispecchiante affettivamente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500">
              <a:latin typeface="Century 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Usa lo strumento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interattività intensa intesa come continuo riferimento agli stati e percorsi interni, cognitivi e affettivi, stimolati dal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fare insieme</a:t>
            </a:r>
            <a:r>
              <a:rPr lang="ja-JP" altLang="it-IT">
                <a:latin typeface="Century Gothic" charset="0"/>
              </a:rPr>
              <a:t>”</a:t>
            </a:r>
            <a:endParaRPr lang="it-IT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500">
              <a:latin typeface="Century 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Si pone come oggetto di investimenti affettivi tollerabili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500">
              <a:latin typeface="Century 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Sostiene la nascita di un progetto evolutivo condiviso </a:t>
            </a:r>
          </a:p>
        </p:txBody>
      </p:sp>
    </p:spTree>
    <p:extLst>
      <p:ext uri="{BB962C8B-B14F-4D97-AF65-F5344CB8AC3E}">
        <p14:creationId xmlns:p14="http://schemas.microsoft.com/office/powerpoint/2010/main" val="23253379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Premessa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Difficoltà di apprendimento scolastico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Fobie scolari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Ritiro sociale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12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				come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12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Forme di disagio connesse ad un blocco nell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area della socializzazione e dei processi affettivi implicati nell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assunzione del ruolo studente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81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 laboratori e il lavoro di rete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it-IT" dirty="0">
                <a:latin typeface="Century Gothic" charset="0"/>
              </a:rPr>
              <a:t>Approccio multifocale:</a:t>
            </a:r>
          </a:p>
          <a:p>
            <a:pPr eaLnBrk="1" hangingPunct="1">
              <a:buFont typeface="Wingdings" charset="0"/>
              <a:buNone/>
            </a:pPr>
            <a:endParaRPr lang="it-IT" sz="1600" dirty="0">
              <a:latin typeface="Century Gothic" charset="0"/>
            </a:endParaRPr>
          </a:p>
          <a:p>
            <a:r>
              <a:rPr lang="it-IT" dirty="0" smtClean="0">
                <a:latin typeface="Century Gothic" charset="0"/>
              </a:rPr>
              <a:t>interazione </a:t>
            </a:r>
            <a:r>
              <a:rPr lang="it-IT" dirty="0">
                <a:latin typeface="Century Gothic" charset="0"/>
              </a:rPr>
              <a:t>e coordinamento tra i </a:t>
            </a:r>
            <a:r>
              <a:rPr lang="it-IT" dirty="0" smtClean="0">
                <a:latin typeface="Century Gothic" charset="0"/>
              </a:rPr>
              <a:t>diversi </a:t>
            </a:r>
            <a:r>
              <a:rPr lang="it-IT" dirty="0">
                <a:latin typeface="Century Gothic" charset="0"/>
              </a:rPr>
              <a:t>contesti e i diversi </a:t>
            </a:r>
            <a:r>
              <a:rPr lang="it-IT" dirty="0" smtClean="0">
                <a:latin typeface="Century Gothic" charset="0"/>
              </a:rPr>
              <a:t>ruoli che ruotano </a:t>
            </a:r>
            <a:r>
              <a:rPr lang="it-IT" dirty="0">
                <a:latin typeface="Century Gothic" charset="0"/>
              </a:rPr>
              <a:t>attorno </a:t>
            </a:r>
            <a:r>
              <a:rPr lang="it-IT" dirty="0" err="1">
                <a:latin typeface="Century Gothic" charset="0"/>
              </a:rPr>
              <a:t>all</a:t>
            </a:r>
            <a:r>
              <a:rPr lang="ja-JP" altLang="it-IT" dirty="0">
                <a:latin typeface="Century Gothic" charset="0"/>
              </a:rPr>
              <a:t>’</a:t>
            </a:r>
            <a:r>
              <a:rPr lang="it-IT" dirty="0">
                <a:latin typeface="Century Gothic" charset="0"/>
              </a:rPr>
              <a:t>adolescente </a:t>
            </a:r>
          </a:p>
          <a:p>
            <a:pPr eaLnBrk="1" hangingPunct="1">
              <a:buFont typeface="Wingdings" charset="0"/>
              <a:buNone/>
            </a:pPr>
            <a:r>
              <a:rPr lang="it-IT" dirty="0">
                <a:latin typeface="Century Gothic" charset="0"/>
              </a:rPr>
              <a:t>	</a:t>
            </a:r>
            <a:r>
              <a:rPr lang="it-IT" dirty="0" smtClean="0">
                <a:latin typeface="Century Gothic" charset="0"/>
              </a:rPr>
              <a:t>(</a:t>
            </a:r>
            <a:r>
              <a:rPr lang="it-IT" dirty="0">
                <a:latin typeface="Century Gothic" charset="0"/>
              </a:rPr>
              <a:t>psicoterapeuta, genitori, scuola e </a:t>
            </a:r>
            <a:r>
              <a:rPr lang="it-IT" dirty="0" smtClean="0">
                <a:latin typeface="Century Gothic" charset="0"/>
              </a:rPr>
              <a:t>docenti</a:t>
            </a:r>
            <a:r>
              <a:rPr lang="it-IT" dirty="0">
                <a:latin typeface="Century Gothic" charset="0"/>
              </a:rPr>
              <a:t>, eventuali agenzie </a:t>
            </a:r>
            <a:r>
              <a:rPr lang="it-IT" dirty="0" smtClean="0">
                <a:latin typeface="Century Gothic" charset="0"/>
              </a:rPr>
              <a:t> educative </a:t>
            </a:r>
            <a:r>
              <a:rPr lang="it-IT" dirty="0">
                <a:latin typeface="Century Gothic" charset="0"/>
              </a:rPr>
              <a:t>extrascolastiche)</a:t>
            </a:r>
          </a:p>
        </p:txBody>
      </p:sp>
    </p:spTree>
    <p:extLst>
      <p:ext uri="{BB962C8B-B14F-4D97-AF65-F5344CB8AC3E}">
        <p14:creationId xmlns:p14="http://schemas.microsoft.com/office/powerpoint/2010/main" val="112767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 laboratori e il lavoro di rete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Lavorare sulle rappresentazioni affettive e cognitive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adolescente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16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Giungere ad una maggiore differenziazione e integrazione delle diverse parti del Sé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16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>
                <a:latin typeface="Century Gothic" charset="0"/>
              </a:rPr>
              <a:t>	Sbloccare il processo decisionale affettivo per aprirlo a soluzioni più adattive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24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sz="2400">
                <a:latin typeface="Century Gothic" charset="0"/>
              </a:rPr>
              <a:t> 					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240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2400">
              <a:latin typeface="Century Gothic" charset="0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611188" y="2852738"/>
            <a:ext cx="4608512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6150" name="Rectangle 8"/>
          <p:cNvSpPr>
            <a:spLocks noChangeArrowheads="1"/>
          </p:cNvSpPr>
          <p:nvPr/>
        </p:nvSpPr>
        <p:spPr bwMode="auto">
          <a:xfrm>
            <a:off x="179388" y="2924175"/>
            <a:ext cx="431958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904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 ragazzi: la tipologia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it-IT" sz="1400">
                <a:latin typeface="Century Gothic" charset="0"/>
              </a:rPr>
              <a:t>	</a:t>
            </a:r>
            <a:r>
              <a:rPr lang="it-IT">
                <a:latin typeface="Century Gothic" charset="0"/>
              </a:rPr>
              <a:t>Adolescenti timidi, inibiti, chiusi, soli, senza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istruzioni per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uso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per la socializzazione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800">
              <a:latin typeface="Century Gothic" charset="0"/>
            </a:endParaRP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r>
              <a:rPr lang="it-IT" sz="1400">
                <a:latin typeface="Century Gothic" charset="0"/>
              </a:rPr>
              <a:t>					</a:t>
            </a:r>
            <a:r>
              <a:rPr lang="it-IT">
                <a:latin typeface="Century Gothic" charset="0"/>
              </a:rPr>
              <a:t>perché: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8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intrappolati nel proprio universo infantile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5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traumatizzati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da esperienze di umiliazione con coetanei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5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mortificati dalle caratteristiche rigide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istituzione scolastica o da docenti poco empatici</a:t>
            </a:r>
            <a:r>
              <a:rPr lang="it-IT" sz="1400">
                <a:latin typeface="Century 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014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La sintomatologia: alcuni esempi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Crisi di pianto, pensieri tristi o condotte ossessive</a:t>
            </a:r>
          </a:p>
          <a:p>
            <a:pPr eaLnBrk="1" hangingPunct="1"/>
            <a:r>
              <a:rPr lang="it-IT">
                <a:latin typeface="Century Gothic" charset="0"/>
              </a:rPr>
              <a:t>Paura di arrivare in ritardo agli appuntamenti</a:t>
            </a:r>
          </a:p>
          <a:p>
            <a:pPr eaLnBrk="1" hangingPunct="1"/>
            <a:r>
              <a:rPr lang="it-IT">
                <a:latin typeface="Century Gothic" charset="0"/>
              </a:rPr>
              <a:t>Valutazione negativa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idea di sé</a:t>
            </a:r>
          </a:p>
          <a:p>
            <a:pPr eaLnBrk="1" hangingPunct="1"/>
            <a:r>
              <a:rPr lang="it-IT">
                <a:latin typeface="Century Gothic" charset="0"/>
              </a:rPr>
              <a:t>Disturbi del sonno e/o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alimentazione</a:t>
            </a:r>
          </a:p>
          <a:p>
            <a:pPr eaLnBrk="1" hangingPunct="1"/>
            <a:r>
              <a:rPr lang="it-IT">
                <a:latin typeface="Century Gothic" charset="0"/>
              </a:rPr>
              <a:t>Difficoltà di separazione dalla famiglia</a:t>
            </a:r>
          </a:p>
          <a:p>
            <a:pPr eaLnBrk="1" hangingPunct="1"/>
            <a:r>
              <a:rPr lang="it-IT">
                <a:latin typeface="Century Gothic" charset="0"/>
              </a:rPr>
              <a:t>Difficoltà di gestione della rabbia</a:t>
            </a:r>
          </a:p>
          <a:p>
            <a:pPr eaLnBrk="1" hangingPunct="1"/>
            <a:endParaRPr lang="it-IT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123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 Correlati psicologici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Difficoltà a rappresentare ed esprimere stati interni (pensieri, emozioni e affetti)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12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Difficoltà a nominare, differenziare e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ricombinare creativamente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esperienze e concetti legati agli aspetti traumatici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12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Difficoltà di esplicazione della funzione riflessiva</a:t>
            </a:r>
          </a:p>
          <a:p>
            <a:pPr eaLnBrk="1" hangingPunct="1">
              <a:lnSpc>
                <a:spcPct val="80000"/>
              </a:lnSpc>
              <a:buFont typeface="Wingdings" charset="0"/>
              <a:buNone/>
            </a:pPr>
            <a:endParaRPr lang="it-IT" sz="1200">
              <a:latin typeface="Century Gothic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it-IT">
                <a:latin typeface="Century Gothic" charset="0"/>
              </a:rPr>
              <a:t>Difficoltà di decentrarsi dalla posizione di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oggetto del giudizio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proprio o altrui</a:t>
            </a:r>
          </a:p>
        </p:txBody>
      </p:sp>
    </p:spTree>
    <p:extLst>
      <p:ext uri="{BB962C8B-B14F-4D97-AF65-F5344CB8AC3E}">
        <p14:creationId xmlns:p14="http://schemas.microsoft.com/office/powerpoint/2010/main" val="2987833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Le condizioni di invio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Quando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adolescente sembra non riuscire a reggere un contesto esplicitamente dedicato al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lavoro su di sé</a:t>
            </a:r>
            <a:r>
              <a:rPr lang="ja-JP" altLang="it-IT">
                <a:latin typeface="Century Gothic" charset="0"/>
              </a:rPr>
              <a:t>”</a:t>
            </a:r>
            <a:endParaRPr lang="it-IT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800">
              <a:latin typeface="Century 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Quando la consultazione ha permesso di </a:t>
            </a:r>
            <a:r>
              <a:rPr lang="ja-JP" altLang="it-IT">
                <a:latin typeface="Century Gothic" charset="0"/>
              </a:rPr>
              <a:t>“</a:t>
            </a:r>
            <a:r>
              <a:rPr lang="it-IT">
                <a:latin typeface="Century Gothic" charset="0"/>
              </a:rPr>
              <a:t>sbloccare</a:t>
            </a:r>
            <a:r>
              <a:rPr lang="ja-JP" altLang="it-IT">
                <a:latin typeface="Century Gothic" charset="0"/>
              </a:rPr>
              <a:t>”</a:t>
            </a:r>
            <a:r>
              <a:rPr lang="it-IT">
                <a:latin typeface="Century Gothic" charset="0"/>
              </a:rPr>
              <a:t> aree dominate dal vissuto di inadeguatezza e inefficacia</a:t>
            </a:r>
          </a:p>
          <a:p>
            <a:pPr eaLnBrk="1" hangingPunct="1">
              <a:lnSpc>
                <a:spcPct val="90000"/>
              </a:lnSpc>
            </a:pPr>
            <a:endParaRPr lang="it-IT" sz="800">
              <a:latin typeface="Century Gothic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it-IT">
                <a:latin typeface="Century Gothic" charset="0"/>
              </a:rPr>
              <a:t>Quando la consultazione è incagliata su nodi tematici non ulteriormente sviscerabili e simbolizzabili con la sola parola</a:t>
            </a:r>
          </a:p>
        </p:txBody>
      </p:sp>
    </p:spTree>
    <p:extLst>
      <p:ext uri="{BB962C8B-B14F-4D97-AF65-F5344CB8AC3E}">
        <p14:creationId xmlns:p14="http://schemas.microsoft.com/office/powerpoint/2010/main" val="3178016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La specificità dei laboratori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>
                <a:latin typeface="Century Gothic" charset="0"/>
              </a:rPr>
              <a:t>	Laboratorio come dispositivo capace di stimolare e meglio articolare le funzioni riflessiva e di simbolizzazione attorno alla dimensione del </a:t>
            </a:r>
            <a:r>
              <a:rPr lang="ja-JP" altLang="it-IT" dirty="0">
                <a:latin typeface="Century Gothic" charset="0"/>
              </a:rPr>
              <a:t>“</a:t>
            </a:r>
            <a:r>
              <a:rPr lang="it-IT" dirty="0">
                <a:latin typeface="Century Gothic" charset="0"/>
              </a:rPr>
              <a:t>fare</a:t>
            </a:r>
            <a:r>
              <a:rPr lang="ja-JP" altLang="it-IT" dirty="0">
                <a:latin typeface="Century Gothic" charset="0"/>
              </a:rPr>
              <a:t>”</a:t>
            </a:r>
            <a:r>
              <a:rPr lang="it-IT" dirty="0">
                <a:latin typeface="Century Gothic" charset="0"/>
              </a:rPr>
              <a:t> per 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sz="900" dirty="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>
                <a:latin typeface="Century Gothic" charset="0"/>
              </a:rPr>
              <a:t>		-   Ricostruire una fiducia nelle </a:t>
            </a:r>
            <a:r>
              <a:rPr lang="it-IT" dirty="0" smtClean="0">
                <a:latin typeface="Century Gothic" charset="0"/>
              </a:rPr>
              <a:t>proprie capacità</a:t>
            </a:r>
            <a:endParaRPr lang="it-IT" dirty="0">
              <a:latin typeface="Century Gothic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>
                <a:latin typeface="Century Gothic" charset="0"/>
              </a:rPr>
              <a:t>		-   Sperimentare ruoli diversi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it-IT" dirty="0">
                <a:latin typeface="Century Gothic" charset="0"/>
              </a:rPr>
              <a:t>		-   Riattivare la speranza nella </a:t>
            </a:r>
            <a:r>
              <a:rPr lang="it-IT" dirty="0" smtClean="0">
                <a:latin typeface="Century Gothic" charset="0"/>
              </a:rPr>
              <a:t>costruzione di </a:t>
            </a:r>
            <a:r>
              <a:rPr lang="it-IT" dirty="0">
                <a:latin typeface="Century Gothic" charset="0"/>
              </a:rPr>
              <a:t>un Sé nuovo, futuro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it-IT" dirty="0">
              <a:latin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80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425</Words>
  <Application>Microsoft Macintosh PowerPoint</Application>
  <PresentationFormat>Presentazione su schermo (4:3)</PresentationFormat>
  <Paragraphs>126</Paragraphs>
  <Slides>15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Laboratori espressivi, laboratori cognitivi. Un intervento clinico integrato.</vt:lpstr>
      <vt:lpstr>Premessa</vt:lpstr>
      <vt:lpstr>I laboratori e il lavoro di rete</vt:lpstr>
      <vt:lpstr>I laboratori e il lavoro di rete</vt:lpstr>
      <vt:lpstr>I ragazzi: la tipologia</vt:lpstr>
      <vt:lpstr>La sintomatologia: alcuni esempi</vt:lpstr>
      <vt:lpstr> Correlati psicologici</vt:lpstr>
      <vt:lpstr>Le condizioni di invio</vt:lpstr>
      <vt:lpstr>La specificità dei laboratori</vt:lpstr>
      <vt:lpstr>La specificità dei laboratori</vt:lpstr>
      <vt:lpstr>I laboratori individuali e di gruppo</vt:lpstr>
      <vt:lpstr>Obiettivi dei laboratori</vt:lpstr>
      <vt:lpstr>Il laboratorio sull’apprendimento scolastico</vt:lpstr>
      <vt:lpstr>Il laboratorio sull’apprendimento scolastico: un’ipotesi esplicativa</vt:lpstr>
      <vt:lpstr>Il ruolo dell’adulto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8</cp:revision>
  <dcterms:created xsi:type="dcterms:W3CDTF">2012-11-06T12:04:11Z</dcterms:created>
  <dcterms:modified xsi:type="dcterms:W3CDTF">2012-11-30T16:33:00Z</dcterms:modified>
</cp:coreProperties>
</file>