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BA1-43E9-4440-9CBF-29B87266F5CB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D2A-49B7-234F-82FC-E3B9608C94E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7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547B9CE-CE54-C548-9063-70A4F68F7619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7652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18171F8D-D270-2048-AADB-B4AE9DDDAA89}" type="slidenum">
              <a:rPr lang="it-IT" sz="1200"/>
              <a:pPr algn="r" eaLnBrk="1" hangingPunct="1"/>
              <a:t>10</a:t>
            </a:fld>
            <a:endParaRPr 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8676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58ED69AC-665F-7E4F-A307-3302E7DB8C19}" type="slidenum">
              <a:rPr lang="it-IT" sz="1200"/>
              <a:pPr algn="r" eaLnBrk="1" hangingPunct="1"/>
              <a:t>11</a:t>
            </a:fld>
            <a:endParaRPr 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B44A24CA-DFCD-DB4E-9AC3-97492E3537F5}" type="slidenum">
              <a:rPr lang="it-IT" sz="1200"/>
              <a:pPr algn="r" eaLnBrk="1" hangingPunct="1"/>
              <a:t>13</a:t>
            </a:fld>
            <a:endParaRPr 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C5DE4C01-622C-EA4E-BD50-93513E9D9770}" type="slidenum">
              <a:rPr lang="it-IT" sz="1200"/>
              <a:pPr algn="r" eaLnBrk="1" hangingPunct="1"/>
              <a:t>14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E896E9A0-1D31-9947-9554-6024782F9176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0484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FFA2D228-A38F-D64F-93DE-3CF47F72B8A4}" type="slidenum">
              <a:rPr lang="it-IT" sz="1200"/>
              <a:pPr algn="r"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1508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A6CE8057-3453-8948-A8C2-0918801649F4}" type="slidenum">
              <a:rPr lang="it-IT" sz="1200"/>
              <a:pPr algn="r"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BB3DAF1D-4469-C046-8E6F-2C132416C827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A3078FE-154D-8D40-B565-01C077AED5D9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E81C78E3-D4A3-AA47-A0CD-B1C7FF470FF0}" type="slidenum">
              <a:rPr lang="it-IT" sz="1200"/>
              <a:pPr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7ED18E85-C924-E743-84E8-F742083FD4B2}" type="slidenum">
              <a:rPr lang="it-IT" sz="1200"/>
              <a:pPr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C3A6A3A-57CB-B148-9E4E-FB26D51EFF0A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1" Type="http://schemas.microsoft.com/office/2007/relationships/media" Target="file:///C:\Documents%20and%20Settings\Mauro84\Documenti\LAVORO_COVEGNO%20MINOTAURO%202009\Convegno%202009%20-%20Evian%20Baby%20Rollers.wmv" TargetMode="External"/><Relationship Id="rId2" Type="http://schemas.openxmlformats.org/officeDocument/2006/relationships/video" Target="file:///C:\Documents%20and%20Settings\Mauro84\Documenti\LAVORO_COVEGNO%20MINOTAURO%202009\Convegno%202009%20-%20Evian%20Baby%20Rollers.wm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000">
                <a:latin typeface="Century Gothic" charset="0"/>
              </a:rPr>
              <a:t>Il </a:t>
            </a:r>
            <a:r>
              <a:rPr lang="ja-JP" altLang="it-IT" sz="4000">
                <a:latin typeface="Century Gothic" charset="0"/>
              </a:rPr>
              <a:t>“</a:t>
            </a:r>
            <a:r>
              <a:rPr lang="it-IT" sz="4000">
                <a:latin typeface="Century Gothic" charset="0"/>
              </a:rPr>
              <a:t>bambino adulto</a:t>
            </a:r>
            <a:r>
              <a:rPr lang="ja-JP" altLang="it-IT" sz="4000">
                <a:latin typeface="Century Gothic" charset="0"/>
              </a:rPr>
              <a:t>”</a:t>
            </a:r>
            <a:r>
              <a:rPr lang="it-IT" sz="4000">
                <a:latin typeface="Century Gothic" charset="0"/>
              </a:rPr>
              <a:t>: nuove simbolizzazioni nella famiglia di oggi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Elena </a:t>
            </a:r>
            <a:r>
              <a:rPr lang="en-GB" dirty="0" err="1" smtClean="0"/>
              <a:t>Buday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27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Dati dall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osservazione della realtà</a:t>
            </a:r>
          </a:p>
        </p:txBody>
      </p:sp>
      <p:graphicFrame>
        <p:nvGraphicFramePr>
          <p:cNvPr id="51366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478486"/>
              </p:ext>
            </p:extLst>
          </p:nvPr>
        </p:nvGraphicFramePr>
        <p:xfrm>
          <a:off x="1006170" y="1176286"/>
          <a:ext cx="7771725" cy="5212080"/>
        </p:xfrm>
        <a:graphic>
          <a:graphicData uri="http://schemas.openxmlformats.org/drawingml/2006/table">
            <a:tbl>
              <a:tblPr/>
              <a:tblGrid>
                <a:gridCol w="714112"/>
                <a:gridCol w="1114360"/>
                <a:gridCol w="1311605"/>
                <a:gridCol w="1417694"/>
                <a:gridCol w="1710864"/>
                <a:gridCol w="1503090"/>
              </a:tblGrid>
              <a:tr h="1434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“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 FRASE CELEBRE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”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marL="76567" marR="76567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Si annoia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al nido per stare con gli altri bambini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ha la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fidanzata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deve capire!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non vuole ubbidire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29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RAPPRESEN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TAZIONE</a:t>
                      </a:r>
                    </a:p>
                  </a:txBody>
                  <a:tcPr marL="76567" marR="76567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Bisogno di stimoli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legami orizzontali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atteggia-mento amoroso seduttivo adulto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capacità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di essere un interlocutore ragionevole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soggetto con una propria volontà 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PIUTTOSTO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CHE</a:t>
                      </a:r>
                    </a:p>
                  </a:txBody>
                  <a:tcPr marL="76567" marR="76567"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Bisogno di conteni-mento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apparte-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nenza familiare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bisogni affiliativi di rassicura-zione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piccolo da sottomettere all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’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autorità dell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’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adulto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infante che non sa</a:t>
                      </a:r>
                    </a:p>
                  </a:txBody>
                  <a:tcPr marL="76567" marR="765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93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dirty="0">
                <a:latin typeface="Century Gothic" charset="0"/>
              </a:rPr>
              <a:t>IN SINTESI: </a:t>
            </a:r>
            <a:br>
              <a:rPr lang="it-IT" dirty="0">
                <a:latin typeface="Century Gothic" charset="0"/>
              </a:rPr>
            </a:br>
            <a:r>
              <a:rPr lang="it-IT" dirty="0">
                <a:latin typeface="Century Gothic" charset="0"/>
              </a:rPr>
              <a:t>bambino come interlocutore </a:t>
            </a:r>
            <a:r>
              <a:rPr lang="it-IT" dirty="0" smtClean="0">
                <a:latin typeface="Century Gothic" charset="0"/>
              </a:rPr>
              <a:t>già </a:t>
            </a:r>
            <a:r>
              <a:rPr lang="it-IT" dirty="0">
                <a:latin typeface="Century Gothic" charset="0"/>
              </a:rPr>
              <a:t>strutturato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NON UN BAMBINO SELVAGGIO DA DOMARE</a:t>
            </a:r>
          </a:p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    MA UN BAMBINO BUONO DA VALORIZZARE</a:t>
            </a:r>
          </a:p>
          <a:p>
            <a:pPr eaLnBrk="1" hangingPunct="1"/>
            <a:r>
              <a:rPr lang="it-IT">
                <a:latin typeface="Century Gothic" charset="0"/>
              </a:rPr>
              <a:t>NON UN BAMBINO DA SOTTOMETTERE 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AUTORITA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ADULTO MA UN INTERLOCUTORE CON CUI NEGOZIARE</a:t>
            </a:r>
          </a:p>
          <a:p>
            <a:pPr eaLnBrk="1" hangingPunct="1"/>
            <a:r>
              <a:rPr lang="it-IT">
                <a:latin typeface="Century Gothic" charset="0"/>
              </a:rPr>
              <a:t>NON UN BAMBINO VUOTO DA RIEMPIRE DI CONTENUTI MA UN BAMBINO CON TALENTI DA COLTIVARE</a:t>
            </a:r>
          </a:p>
        </p:txBody>
      </p:sp>
    </p:spTree>
    <p:extLst>
      <p:ext uri="{BB962C8B-B14F-4D97-AF65-F5344CB8AC3E}">
        <p14:creationId xmlns:p14="http://schemas.microsoft.com/office/powerpoint/2010/main" val="376163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Baby Rollers</a:t>
            </a:r>
            <a:endParaRPr lang="en-GB" dirty="0"/>
          </a:p>
        </p:txBody>
      </p:sp>
      <p:sp>
        <p:nvSpPr>
          <p:cNvPr id="13314" name="Segnaposto piè di pagina 1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pic>
        <p:nvPicPr>
          <p:cNvPr id="4" name="Convegno 2009 - Evian Baby Rollers.wmv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17650"/>
            <a:ext cx="5786438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70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Elementi di novità nell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attuale rappresentazione del bambino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Riguardano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Il </a:t>
            </a:r>
            <a:r>
              <a:rPr lang="en-GB" dirty="0" err="1"/>
              <a:t>modo</a:t>
            </a:r>
            <a:r>
              <a:rPr lang="en-GB" dirty="0"/>
              <a:t> di </a:t>
            </a:r>
            <a:r>
              <a:rPr lang="en-GB" dirty="0" err="1"/>
              <a:t>percepire</a:t>
            </a:r>
            <a:r>
              <a:rPr lang="en-GB" dirty="0"/>
              <a:t> e </a:t>
            </a:r>
            <a:r>
              <a:rPr lang="en-GB" dirty="0" err="1"/>
              <a:t>rispecchiare</a:t>
            </a:r>
            <a:r>
              <a:rPr lang="en-GB" dirty="0"/>
              <a:t> le </a:t>
            </a:r>
            <a:r>
              <a:rPr lang="en-GB" dirty="0" err="1"/>
              <a:t>manifestazioni</a:t>
            </a:r>
            <a:r>
              <a:rPr lang="en-GB" dirty="0"/>
              <a:t> </a:t>
            </a:r>
            <a:r>
              <a:rPr lang="en-GB" dirty="0" err="1"/>
              <a:t>dell’affettività</a:t>
            </a:r>
            <a:r>
              <a:rPr lang="en-GB" dirty="0"/>
              <a:t> </a:t>
            </a:r>
            <a:r>
              <a:rPr lang="en-GB" dirty="0" err="1"/>
              <a:t>spontanea</a:t>
            </a:r>
            <a:r>
              <a:rPr lang="en-GB" dirty="0"/>
              <a:t> del bambino</a:t>
            </a:r>
          </a:p>
          <a:p>
            <a:r>
              <a:rPr lang="en-GB" dirty="0"/>
              <a:t>Il </a:t>
            </a:r>
            <a:r>
              <a:rPr lang="en-GB" dirty="0" err="1"/>
              <a:t>modo</a:t>
            </a:r>
            <a:r>
              <a:rPr lang="en-GB" dirty="0"/>
              <a:t> di dare le </a:t>
            </a:r>
            <a:r>
              <a:rPr lang="en-GB" dirty="0" err="1" smtClean="0"/>
              <a:t>regole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30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Ipotesi da verificare: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</a:t>
            </a:r>
            <a:r>
              <a:rPr lang="en-GB" dirty="0" err="1"/>
              <a:t>cambiamenti</a:t>
            </a:r>
            <a:r>
              <a:rPr lang="en-GB" dirty="0"/>
              <a:t>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rispecchiamento</a:t>
            </a:r>
            <a:r>
              <a:rPr lang="en-GB" dirty="0"/>
              <a:t> </a:t>
            </a:r>
            <a:r>
              <a:rPr lang="en-GB" dirty="0" err="1"/>
              <a:t>affettivo</a:t>
            </a:r>
            <a:r>
              <a:rPr lang="en-GB" dirty="0"/>
              <a:t> e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modo</a:t>
            </a:r>
            <a:r>
              <a:rPr lang="en-GB" dirty="0"/>
              <a:t> di dare le </a:t>
            </a:r>
            <a:r>
              <a:rPr lang="en-GB" dirty="0" err="1"/>
              <a:t>regole</a:t>
            </a:r>
            <a:r>
              <a:rPr lang="en-GB" dirty="0"/>
              <a:t> </a:t>
            </a:r>
            <a:r>
              <a:rPr lang="en-GB" dirty="0" err="1"/>
              <a:t>modificano</a:t>
            </a:r>
            <a:r>
              <a:rPr lang="en-GB" dirty="0"/>
              <a:t> </a:t>
            </a:r>
            <a:r>
              <a:rPr lang="en-GB" dirty="0" err="1"/>
              <a:t>l’interiorizzazione</a:t>
            </a:r>
            <a:r>
              <a:rPr lang="en-GB" dirty="0"/>
              <a:t> </a:t>
            </a:r>
            <a:r>
              <a:rPr lang="en-GB" dirty="0" err="1"/>
              <a:t>dell’immagine</a:t>
            </a:r>
            <a:r>
              <a:rPr lang="en-GB" dirty="0"/>
              <a:t> di </a:t>
            </a:r>
            <a:r>
              <a:rPr lang="en-GB" dirty="0" err="1"/>
              <a:t>sé</a:t>
            </a:r>
            <a:r>
              <a:rPr lang="en-GB" dirty="0"/>
              <a:t> e del </a:t>
            </a:r>
            <a:r>
              <a:rPr lang="en-GB" dirty="0" err="1"/>
              <a:t>superio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40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Rappresentazioni del bambino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>
              <a:buFont typeface="Wingdings" charset="0"/>
              <a:buNone/>
            </a:pPr>
            <a:r>
              <a:rPr lang="it-IT" sz="3200">
                <a:latin typeface="Century Gothic" charset="0"/>
              </a:rPr>
              <a:t>Esistono peculiarità </a:t>
            </a:r>
          </a:p>
          <a:p>
            <a:pPr>
              <a:buFont typeface="Wingdings" charset="0"/>
              <a:buNone/>
            </a:pPr>
            <a:r>
              <a:rPr lang="it-IT" sz="3200">
                <a:latin typeface="Century Gothic" charset="0"/>
              </a:rPr>
              <a:t>che caratterizzano la cultura attuale?</a:t>
            </a: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1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Cultura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/>
            <a:r>
              <a:rPr lang="it-IT">
                <a:latin typeface="Century Gothic" charset="0"/>
              </a:rPr>
              <a:t>Insieme dei contenuti e dei processi simbolici che un gruppo umano mette a disposizione dei suoi componenti.</a:t>
            </a:r>
          </a:p>
          <a:p>
            <a:pPr eaLnBrk="1" hangingPunct="1"/>
            <a:endParaRPr lang="it-IT">
              <a:latin typeface="Century Gothic" charset="0"/>
            </a:endParaRPr>
          </a:p>
          <a:p>
            <a:pPr eaLnBrk="1" hangingPunct="1"/>
            <a:r>
              <a:rPr lang="it-IT">
                <a:latin typeface="Century Gothic" charset="0"/>
              </a:rPr>
              <a:t>Fornisce elementi per dare significato alle esperienze</a:t>
            </a:r>
          </a:p>
        </p:txBody>
      </p:sp>
    </p:spTree>
    <p:extLst>
      <p:ext uri="{BB962C8B-B14F-4D97-AF65-F5344CB8AC3E}">
        <p14:creationId xmlns:p14="http://schemas.microsoft.com/office/powerpoint/2010/main" val="155908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Rappresentazioni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infanzia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/>
            <a:r>
              <a:rPr lang="it-IT">
                <a:latin typeface="Century Gothic" charset="0"/>
              </a:rPr>
              <a:t>Veicolano il tipo di rispecchiamento offerto a soggetti in formazione</a:t>
            </a: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4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Dati che emergono </a:t>
            </a:r>
            <a:br>
              <a:rPr lang="it-IT">
                <a:latin typeface="Century Gothic" charset="0"/>
              </a:rPr>
            </a:br>
            <a:r>
              <a:rPr lang="it-IT">
                <a:latin typeface="Century Gothic" charset="0"/>
              </a:rPr>
              <a:t>dalla letteratura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1649" y="1773238"/>
            <a:ext cx="7728775" cy="451326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dirty="0">
                <a:latin typeface="Century Gothic" charset="0"/>
              </a:rPr>
              <a:t>Psicologia culturale</a:t>
            </a:r>
          </a:p>
          <a:p>
            <a:pPr eaLnBrk="1" hangingPunct="1">
              <a:buFont typeface="Wingdings" charset="0"/>
              <a:buNone/>
            </a:pPr>
            <a:endParaRPr lang="it-IT" dirty="0">
              <a:latin typeface="Century Gothic" charset="0"/>
            </a:endParaRPr>
          </a:p>
          <a:p>
            <a:pPr eaLnBrk="1" hangingPunct="1"/>
            <a:r>
              <a:rPr lang="it-IT" dirty="0">
                <a:latin typeface="Century Gothic" charset="0"/>
              </a:rPr>
              <a:t>Il pensiero si forma sulla base degli strumenti che utilizza, e che gli vengono offerti dalla cultura di riferimento </a:t>
            </a:r>
          </a:p>
          <a:p>
            <a:pPr eaLnBrk="1" hangingPunct="1"/>
            <a:endParaRPr lang="it-IT" dirty="0">
              <a:latin typeface="Century Gothic" charset="0"/>
            </a:endParaRPr>
          </a:p>
          <a:p>
            <a:pPr eaLnBrk="1" hangingPunct="1"/>
            <a:r>
              <a:rPr lang="it-IT" dirty="0">
                <a:latin typeface="Century Gothic" charset="0"/>
              </a:rPr>
              <a:t>Ad es: i processi di pensiero appaiono come molto condizionati, addirittura plasmati, dalle tecnologie </a:t>
            </a:r>
            <a:r>
              <a:rPr lang="it-IT" dirty="0" err="1">
                <a:latin typeface="Century Gothic" charset="0"/>
              </a:rPr>
              <a:t>dell</a:t>
            </a:r>
            <a:r>
              <a:rPr lang="ja-JP" altLang="it-IT" dirty="0">
                <a:latin typeface="Century Gothic" charset="0"/>
              </a:rPr>
              <a:t>’</a:t>
            </a:r>
            <a:r>
              <a:rPr lang="it-IT" dirty="0">
                <a:latin typeface="Century Gothic" charset="0"/>
              </a:rPr>
              <a:t>informazione</a:t>
            </a:r>
          </a:p>
        </p:txBody>
      </p:sp>
    </p:spTree>
    <p:extLst>
      <p:ext uri="{BB962C8B-B14F-4D97-AF65-F5344CB8AC3E}">
        <p14:creationId xmlns:p14="http://schemas.microsoft.com/office/powerpoint/2010/main" val="94455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99538" cy="1225550"/>
          </a:xfrm>
        </p:spPr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Dati che emergono </a:t>
            </a:r>
            <a:br>
              <a:rPr lang="it-IT">
                <a:latin typeface="Century Gothic" charset="0"/>
              </a:rPr>
            </a:br>
            <a:r>
              <a:rPr lang="it-IT">
                <a:latin typeface="Century Gothic" charset="0"/>
              </a:rPr>
              <a:t>dalla letteratura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89885" y="1773238"/>
            <a:ext cx="759054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None/>
            </a:pPr>
            <a:endParaRPr lang="it-IT" sz="2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None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Neil </a:t>
            </a:r>
            <a:r>
              <a:rPr lang="it-IT" sz="2800" dirty="0" err="1">
                <a:solidFill>
                  <a:srgbClr val="336699"/>
                </a:solidFill>
                <a:latin typeface="Century Gothic" charset="0"/>
              </a:rPr>
              <a:t>Postman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: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“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La scomparsa </a:t>
            </a:r>
            <a:r>
              <a:rPr lang="it-IT" sz="2800" dirty="0" err="1">
                <a:solidFill>
                  <a:srgbClr val="336699"/>
                </a:solidFill>
                <a:latin typeface="Century Gothic" charset="0"/>
              </a:rPr>
              <a:t>dell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’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infanzia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”</a:t>
            </a:r>
            <a:endParaRPr lang="it-IT" sz="2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None/>
            </a:pPr>
            <a:endParaRPr lang="it-IT" sz="2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Concetto moderno di infanzia legato alla 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“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cultura scritta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”</a:t>
            </a:r>
            <a:endParaRPr lang="it-IT" sz="2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Oggi: 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“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oralità secondaria</a:t>
            </a:r>
            <a:r>
              <a:rPr lang="ja-JP" altLang="it-IT" sz="2800" dirty="0">
                <a:solidFill>
                  <a:srgbClr val="336699"/>
                </a:solidFill>
                <a:latin typeface="Century Gothic" charset="0"/>
              </a:rPr>
              <a:t>”</a:t>
            </a: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 renderebbe meno necessario il concetto di infanzia</a:t>
            </a: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endParaRPr lang="it-IT" sz="2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endParaRPr lang="it-IT" sz="2800" dirty="0">
              <a:solidFill>
                <a:srgbClr val="336699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1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Dati dall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osservazione della realtà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7642" y="1857375"/>
            <a:ext cx="7619146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None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Mutate condizioni </a:t>
            </a: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Delle tecnologie della informazione (oralità secondaria)</a:t>
            </a: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Familiari (famiglia affettiva)</a:t>
            </a: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r>
              <a:rPr lang="it-IT" sz="2800" dirty="0">
                <a:solidFill>
                  <a:srgbClr val="336699"/>
                </a:solidFill>
                <a:latin typeface="Century Gothic" charset="0"/>
              </a:rPr>
              <a:t>Socio-economiche(bambini consumatori)</a:t>
            </a:r>
          </a:p>
          <a:p>
            <a:pPr eaLnBrk="1" hangingPunct="1">
              <a:spcBef>
                <a:spcPct val="20000"/>
              </a:spcBef>
              <a:buClr>
                <a:srgbClr val="336699"/>
              </a:buClr>
              <a:buFont typeface="Wingdings" charset="0"/>
              <a:buChar char="n"/>
            </a:pPr>
            <a:endParaRPr lang="it-IT" sz="2800" dirty="0">
              <a:solidFill>
                <a:srgbClr val="336699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6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Dati dall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osservazione della realtà</a:t>
            </a:r>
          </a:p>
        </p:txBody>
      </p:sp>
      <p:pic>
        <p:nvPicPr>
          <p:cNvPr id="9220" name="Picture 6" descr="26464_bratz-yasmin-cloe-sasha-jade-300-040307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2998788" cy="3997325"/>
          </a:xfrm>
        </p:spPr>
      </p:pic>
      <p:pic>
        <p:nvPicPr>
          <p:cNvPr id="9221" name="Picture 7" descr="win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752600"/>
            <a:ext cx="29114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895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8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Dati dall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osservazione della realtà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GB">
              <a:latin typeface="Century Gothic" charset="0"/>
            </a:endParaRPr>
          </a:p>
        </p:txBody>
      </p:sp>
      <p:pic>
        <p:nvPicPr>
          <p:cNvPr id="10245" name="Picture 6" descr="bo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3200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tattooed+bab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3124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 descr="griffin bo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657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405</Words>
  <Application>Microsoft Macintosh PowerPoint</Application>
  <PresentationFormat>Presentazione su schermo (4:3)</PresentationFormat>
  <Paragraphs>92</Paragraphs>
  <Slides>14</Slides>
  <Notes>13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Il “bambino adulto”: nuove simbolizzazioni nella famiglia di oggi</vt:lpstr>
      <vt:lpstr>Rappresentazioni del bambino</vt:lpstr>
      <vt:lpstr>Cultura</vt:lpstr>
      <vt:lpstr>Rappresentazioni dell’infanzia</vt:lpstr>
      <vt:lpstr>Dati che emergono  dalla letteratura</vt:lpstr>
      <vt:lpstr>Dati che emergono  dalla letteratura</vt:lpstr>
      <vt:lpstr>Dati dall’osservazione della realtà</vt:lpstr>
      <vt:lpstr>Dati dall’osservazione della realtà</vt:lpstr>
      <vt:lpstr>Dati dall’osservazione della realtà</vt:lpstr>
      <vt:lpstr>Dati dall’osservazione della realtà</vt:lpstr>
      <vt:lpstr>IN SINTESI:  bambino come interlocutore già strutturato</vt:lpstr>
      <vt:lpstr>Baby Rollers</vt:lpstr>
      <vt:lpstr>Elementi di novità nell’attuale rappresentazione del bambino</vt:lpstr>
      <vt:lpstr>Ipotesi da verificare: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9</cp:revision>
  <dcterms:created xsi:type="dcterms:W3CDTF">2012-11-06T12:04:11Z</dcterms:created>
  <dcterms:modified xsi:type="dcterms:W3CDTF">2012-11-30T16:37:19Z</dcterms:modified>
</cp:coreProperties>
</file>