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202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BA1-43E9-4440-9CBF-29B87266F5CB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D2A-49B7-234F-82FC-E3B9608C94E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7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98DF6D5-F566-384E-8CBF-63286586CC56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6F393FC-4141-FA40-A9DB-2B905330C3C1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0EB61075-5EFA-0643-9AEA-D7FC27025ED3}" type="slidenum">
              <a:rPr lang="it-IT" sz="1200"/>
              <a:pPr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A7D44DDF-5D6A-7841-9413-262B526E5A74}" type="slidenum">
              <a:rPr lang="it-IT" sz="1200"/>
              <a:pPr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BF78B0A-2253-6B42-83AB-C6C2B54E0988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DD59F0F0-372A-D449-AE4E-FC7D4DECD92A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24ABFA3B-51C6-3F47-BEF7-B6B819BFF5F3}" type="slidenum">
              <a:rPr lang="it-IT" sz="1200"/>
              <a:pPr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372E3F34-3D4A-7647-80BE-FC56CD8E0800}" type="slidenum">
              <a:rPr lang="it-IT" sz="1200"/>
              <a:pPr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365B0E8A-F175-DC42-93EF-8091C300006D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sz="4000">
                <a:latin typeface="Century Gothic" charset="0"/>
              </a:rPr>
              <a:t>Il sostegno alla relazione tra clinica e prevenzione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Cristina </a:t>
            </a:r>
            <a:r>
              <a:rPr lang="en-GB" dirty="0" err="1" smtClean="0"/>
              <a:t>Colli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59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it-IT" sz="2800">
                <a:latin typeface="Century Gothic" charset="0"/>
              </a:rPr>
              <a:t/>
            </a:r>
            <a:br>
              <a:rPr lang="it-IT" sz="2800">
                <a:latin typeface="Century Gothic" charset="0"/>
              </a:rPr>
            </a:br>
            <a:r>
              <a:rPr lang="it-IT">
                <a:latin typeface="Century Gothic" charset="0"/>
              </a:rPr>
              <a:t>Fornari: Il concetto di intenzionalità </a:t>
            </a:r>
            <a:br>
              <a:rPr lang="it-IT">
                <a:latin typeface="Century Gothic" charset="0"/>
              </a:rPr>
            </a:br>
            <a:endParaRPr lang="it-IT">
              <a:latin typeface="Century Gothic" charset="0"/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ja-JP" altLang="it-IT" sz="2900">
                <a:latin typeface="Century Gothic" charset="0"/>
              </a:rPr>
              <a:t>“</a:t>
            </a:r>
            <a:r>
              <a:rPr lang="it-IT" sz="2900">
                <a:latin typeface="Century Gothic" charset="0"/>
              </a:rPr>
              <a:t>Dal momento in cui il neonato esperisce di provare piacere o dispiacere per qualche cosa, di colpo questo qualcosa si anima di intenzionalità vissute dal soggetto come positive o negative; diventa amico o nemico.</a:t>
            </a:r>
          </a:p>
          <a:p>
            <a:pPr marL="0" indent="0">
              <a:buFont typeface="Wingdings" charset="0"/>
              <a:buNone/>
            </a:pPr>
            <a:r>
              <a:rPr lang="it-IT" sz="2900">
                <a:latin typeface="Century Gothic" charset="0"/>
              </a:rPr>
              <a:t>Le esperienze di appartenenza / alienità e appropriazione / espulsione sono originarie</a:t>
            </a:r>
            <a:r>
              <a:rPr lang="ja-JP" altLang="it-IT" sz="2900">
                <a:latin typeface="Century Gothic" charset="0"/>
              </a:rPr>
              <a:t>”</a:t>
            </a:r>
            <a:endParaRPr lang="it-IT" sz="2900">
              <a:latin typeface="Century Gothic" charset="0"/>
            </a:endParaRPr>
          </a:p>
          <a:p>
            <a:pPr marL="0" indent="0" eaLnBrk="1" hangingPunct="1"/>
            <a:endParaRPr lang="it-IT">
              <a:latin typeface="Century Gothic" charset="0"/>
            </a:endParaRPr>
          </a:p>
        </p:txBody>
      </p:sp>
      <p:sp>
        <p:nvSpPr>
          <p:cNvPr id="4098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4152638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entury Gothic" charset="0"/>
              </a:rPr>
              <a:t>La simbolizzazione affettiva</a:t>
            </a:r>
          </a:p>
        </p:txBody>
      </p:sp>
      <p:sp>
        <p:nvSpPr>
          <p:cNvPr id="512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0"/>
              <a:buNone/>
            </a:pPr>
            <a:r>
              <a:rPr lang="it-IT">
                <a:latin typeface="Century Gothic" charset="0"/>
              </a:rPr>
              <a:t>La relazione genitori – bambino viene influenzata profondamente da:</a:t>
            </a:r>
          </a:p>
          <a:p>
            <a:pPr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r>
              <a:rPr lang="it-IT">
                <a:latin typeface="Century Gothic" charset="0"/>
              </a:rPr>
              <a:t>Il modo in cui genitori simbolizzano il bambino</a:t>
            </a:r>
          </a:p>
          <a:p>
            <a:r>
              <a:rPr lang="it-IT">
                <a:latin typeface="Century Gothic" charset="0"/>
              </a:rPr>
              <a:t>Il modo in cui si rapportano al proprio ruolo di genitori</a:t>
            </a:r>
          </a:p>
        </p:txBody>
      </p:sp>
      <p:sp>
        <p:nvSpPr>
          <p:cNvPr id="512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31502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entury Gothic" charset="0"/>
              </a:rPr>
              <a:t>Il bambino adultizzato</a:t>
            </a:r>
          </a:p>
        </p:txBody>
      </p:sp>
      <p:sp>
        <p:nvSpPr>
          <p:cNvPr id="614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it-IT">
                <a:latin typeface="Century Gothic" charset="0"/>
              </a:rPr>
              <a:t>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investimento affettivo è rivolto alle caratteristiche del bambino che: </a:t>
            </a:r>
          </a:p>
          <a:p>
            <a:pPr marL="0" indent="0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marL="0" indent="0"/>
            <a:r>
              <a:rPr lang="it-IT">
                <a:latin typeface="Century Gothic" charset="0"/>
              </a:rPr>
              <a:t>Rivelano competenza</a:t>
            </a:r>
          </a:p>
          <a:p>
            <a:pPr marL="0" indent="0"/>
            <a:r>
              <a:rPr lang="it-IT">
                <a:latin typeface="Century Gothic" charset="0"/>
              </a:rPr>
              <a:t>Esaltano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autostima del genitore</a:t>
            </a:r>
          </a:p>
          <a:p>
            <a:pPr marL="0" indent="0"/>
            <a:r>
              <a:rPr lang="it-IT">
                <a:latin typeface="Century Gothic" charset="0"/>
              </a:rPr>
              <a:t>Sostengono il suo narcisismo</a:t>
            </a:r>
          </a:p>
        </p:txBody>
      </p:sp>
      <p:sp>
        <p:nvSpPr>
          <p:cNvPr id="6148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264126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entury Gothic" charset="0"/>
              </a:rPr>
              <a:t>Il mito del bambino competente</a:t>
            </a:r>
          </a:p>
        </p:txBody>
      </p:sp>
      <p:sp>
        <p:nvSpPr>
          <p:cNvPr id="717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>
              <a:latin typeface="Century Gothic" charset="0"/>
            </a:endParaRPr>
          </a:p>
          <a:p>
            <a:r>
              <a:rPr lang="it-IT">
                <a:latin typeface="Century Gothic" charset="0"/>
              </a:rPr>
              <a:t>Gli vengono attribuiti bisogni e competenze modellate su quelle degli adulti</a:t>
            </a:r>
          </a:p>
          <a:p>
            <a:endParaRPr lang="it-IT">
              <a:latin typeface="Century Gothic" charset="0"/>
            </a:endParaRPr>
          </a:p>
          <a:p>
            <a:r>
              <a:rPr lang="it-IT">
                <a:latin typeface="Century Gothic" charset="0"/>
              </a:rPr>
              <a:t>Gli viene attribuita la capacità di essere consapevole ed in grado di gestire le proprie emozioni</a:t>
            </a:r>
          </a:p>
        </p:txBody>
      </p:sp>
      <p:sp>
        <p:nvSpPr>
          <p:cNvPr id="7172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10149301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intervento clinico: Kernberg e altri (2000)</a:t>
            </a:r>
            <a:endParaRPr lang="it-IT" sz="2800">
              <a:latin typeface="Century Gothic" charset="0"/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it-IT">
                <a:latin typeface="Century Gothic" charset="0"/>
              </a:rPr>
              <a:t>Si può parlare di disturbo di personalità nei bambini a prescindere dall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età quando </a:t>
            </a:r>
          </a:p>
          <a:p>
            <a:pPr marL="0" indent="0">
              <a:buFont typeface="Wingdings" charset="0"/>
              <a:buNone/>
            </a:pP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i modelli caratteristici di percezione, relazione, pensiero su loro stessi e ambiente:</a:t>
            </a:r>
          </a:p>
          <a:p>
            <a:pPr marL="0" indent="0"/>
            <a:r>
              <a:rPr lang="it-IT">
                <a:latin typeface="Century Gothic" charset="0"/>
              </a:rPr>
              <a:t>Diventano rigidi, disadattivi e cronici</a:t>
            </a:r>
          </a:p>
          <a:p>
            <a:pPr marL="0" indent="0"/>
            <a:r>
              <a:rPr lang="it-IT">
                <a:latin typeface="Century Gothic" charset="0"/>
              </a:rPr>
              <a:t>Causano un notevole deficit funzionale</a:t>
            </a:r>
          </a:p>
          <a:p>
            <a:pPr marL="0" indent="0"/>
            <a:r>
              <a:rPr lang="it-IT">
                <a:latin typeface="Century Gothic" charset="0"/>
              </a:rPr>
              <a:t>Producono grave difficoltà soggettiva</a:t>
            </a:r>
            <a:r>
              <a:rPr lang="ja-JP" altLang="it-IT">
                <a:latin typeface="Century Gothic" charset="0"/>
              </a:rPr>
              <a:t>”</a:t>
            </a:r>
            <a:endParaRPr lang="it-IT">
              <a:latin typeface="Century Gothic" charset="0"/>
            </a:endParaRPr>
          </a:p>
          <a:p>
            <a:pPr marL="0" indent="0"/>
            <a:endParaRPr lang="it-IT">
              <a:latin typeface="Century Gothic" charset="0"/>
            </a:endParaRPr>
          </a:p>
          <a:p>
            <a:pPr marL="0" indent="0" eaLnBrk="1" hangingPunct="1"/>
            <a:endParaRPr lang="it-IT">
              <a:latin typeface="Century Gothic" charset="0"/>
            </a:endParaRPr>
          </a:p>
        </p:txBody>
      </p:sp>
      <p:sp>
        <p:nvSpPr>
          <p:cNvPr id="819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383584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intervento clinico</a:t>
            </a:r>
            <a:br>
              <a:rPr lang="it-IT">
                <a:latin typeface="Century Gothic" charset="0"/>
              </a:rPr>
            </a:br>
            <a:endParaRPr lang="it-IT">
              <a:latin typeface="Century Gothic" charset="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it-IT" sz="3200">
                <a:latin typeface="Century Gothic" charset="0"/>
              </a:rPr>
              <a:t>Obiettivo dell</a:t>
            </a:r>
            <a:r>
              <a:rPr lang="ja-JP" altLang="it-IT" sz="3200">
                <a:latin typeface="Century Gothic" charset="0"/>
              </a:rPr>
              <a:t>’</a:t>
            </a:r>
            <a:r>
              <a:rPr lang="it-IT" sz="3200">
                <a:latin typeface="Century Gothic" charset="0"/>
              </a:rPr>
              <a:t>intervento è:</a:t>
            </a:r>
          </a:p>
          <a:p>
            <a:pPr marL="0" indent="0">
              <a:buFont typeface="Wingdings" charset="0"/>
              <a:buNone/>
            </a:pPr>
            <a:endParaRPr lang="it-IT" sz="3200">
              <a:latin typeface="Century Gothic" charset="0"/>
            </a:endParaRPr>
          </a:p>
          <a:p>
            <a:pPr marL="0" indent="0">
              <a:buFont typeface="Wingdings" charset="0"/>
              <a:buNone/>
            </a:pPr>
            <a:r>
              <a:rPr lang="it-IT" sz="3200">
                <a:latin typeface="Century Gothic" charset="0"/>
              </a:rPr>
              <a:t>riequilibrare nella rappresentazione dei genitori il divario fra il bambino competente ed il bambino portatore di bisogni propri, e di capacità limitate sul piano della metabolizzazione emotiva delle esperienze.</a:t>
            </a:r>
          </a:p>
          <a:p>
            <a:pPr marL="0" indent="0"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</p:txBody>
      </p:sp>
      <p:sp>
        <p:nvSpPr>
          <p:cNvPr id="9218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404168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entury Gothic" charset="0"/>
              </a:rPr>
              <a:t>Aspetti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intervento clinico</a:t>
            </a:r>
            <a:br>
              <a:rPr lang="it-IT">
                <a:latin typeface="Century Gothic" charset="0"/>
              </a:rPr>
            </a:br>
            <a:endParaRPr lang="it-IT">
              <a:latin typeface="Century Gothic" charset="0"/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 sz="2500">
                <a:latin typeface="Century Gothic" charset="0"/>
              </a:rPr>
              <a:t>Il focus sulla relazione ed in particolare sullo stile  interattivo e la simbolizzazione affettiva sul versante del bambino e sul versante dei genitori</a:t>
            </a:r>
          </a:p>
          <a:p>
            <a:r>
              <a:rPr lang="it-IT" sz="2500">
                <a:latin typeface="Century Gothic" charset="0"/>
              </a:rPr>
              <a:t>Analisi della  cultura familiare, intendendo l</a:t>
            </a:r>
            <a:r>
              <a:rPr lang="ja-JP" altLang="it-IT" sz="2500">
                <a:latin typeface="Century Gothic" charset="0"/>
              </a:rPr>
              <a:t>’</a:t>
            </a:r>
            <a:r>
              <a:rPr lang="it-IT" sz="2500">
                <a:latin typeface="Century Gothic" charset="0"/>
              </a:rPr>
              <a:t>insieme delle rappresentazioni che le tre generazioni coinvolte nella storia del bambino esprimono</a:t>
            </a:r>
          </a:p>
          <a:p>
            <a:r>
              <a:rPr lang="it-IT" sz="2500">
                <a:latin typeface="Century Gothic" charset="0"/>
              </a:rPr>
              <a:t>La valutazione del livello di rigidità nella relazione adulto - bambino</a:t>
            </a:r>
          </a:p>
        </p:txBody>
      </p:sp>
      <p:sp>
        <p:nvSpPr>
          <p:cNvPr id="10242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2414586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>
                <a:latin typeface="Century Gothic" charset="0"/>
              </a:rPr>
              <a:t>Gli interventi</a:t>
            </a:r>
            <a:br>
              <a:rPr lang="it-IT">
                <a:latin typeface="Century Gothic" charset="0"/>
              </a:rPr>
            </a:br>
            <a:endParaRPr lang="it-IT">
              <a:latin typeface="Century Gothic" charset="0"/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charset="0"/>
              <a:buNone/>
            </a:pPr>
            <a:r>
              <a:rPr lang="it-IT">
                <a:latin typeface="Century Gothic" charset="0"/>
              </a:rPr>
              <a:t>Graduali, flessibili, multifocali</a:t>
            </a:r>
          </a:p>
          <a:p>
            <a:pPr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algn="ctr"/>
            <a:r>
              <a:rPr lang="it-IT">
                <a:latin typeface="Century Gothic" charset="0"/>
              </a:rPr>
              <a:t>Prevenzione</a:t>
            </a:r>
          </a:p>
          <a:p>
            <a:pPr algn="ctr"/>
            <a:r>
              <a:rPr lang="it-IT">
                <a:latin typeface="Century Gothic" charset="0"/>
              </a:rPr>
              <a:t>Consultazione</a:t>
            </a:r>
          </a:p>
          <a:p>
            <a:pPr algn="ctr"/>
            <a:r>
              <a:rPr lang="it-IT">
                <a:latin typeface="Century Gothic" charset="0"/>
              </a:rPr>
              <a:t>Psicoterapia </a:t>
            </a:r>
          </a:p>
          <a:p>
            <a:pPr eaLnBrk="1" hangingPunct="1"/>
            <a:endParaRPr lang="it-IT">
              <a:latin typeface="Century Gothic" charset="0"/>
            </a:endParaRPr>
          </a:p>
        </p:txBody>
      </p:sp>
      <p:sp>
        <p:nvSpPr>
          <p:cNvPr id="11266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3815010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362</Words>
  <Application>Microsoft Macintosh PowerPoint</Application>
  <PresentationFormat>Presentazione su schermo (4:3)</PresentationFormat>
  <Paragraphs>58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Il sostegno alla relazione tra clinica e prevenzione</vt:lpstr>
      <vt:lpstr> Fornari: Il concetto di intenzionalità  </vt:lpstr>
      <vt:lpstr>La simbolizzazione affettiva</vt:lpstr>
      <vt:lpstr>Il bambino adultizzato</vt:lpstr>
      <vt:lpstr>Il mito del bambino competente</vt:lpstr>
      <vt:lpstr>L’intervento clinico: Kernberg e altri (2000)</vt:lpstr>
      <vt:lpstr>L’intervento clinico </vt:lpstr>
      <vt:lpstr>Aspetti dell’intervento clinico </vt:lpstr>
      <vt:lpstr>Gli interventi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11</cp:revision>
  <dcterms:created xsi:type="dcterms:W3CDTF">2012-11-06T12:04:11Z</dcterms:created>
  <dcterms:modified xsi:type="dcterms:W3CDTF">2012-11-30T16:43:17Z</dcterms:modified>
</cp:coreProperties>
</file>