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2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07BA1-43E9-4440-9CBF-29B87266F5CB}" type="datetimeFigureOut">
              <a:rPr lang="it-IT" smtClean="0"/>
              <a:t>11/30/12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E3D2A-49B7-234F-82FC-E3B9608C94E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270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0CA3C575-93A8-B24A-9A2A-B49DB65D815A}" type="slidenum">
              <a:rPr lang="it-IT" sz="1200"/>
              <a:pPr eaLnBrk="1" hangingPunct="1"/>
              <a:t>1</a:t>
            </a:fld>
            <a:endParaRPr lang="it-IT" sz="120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6628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6985432A-A84B-CE44-B4A6-22BB8E147514}" type="slidenum">
              <a:rPr lang="it-IT" sz="1200"/>
              <a:pPr algn="r" eaLnBrk="1" hangingPunct="1"/>
              <a:t>10</a:t>
            </a:fld>
            <a:endParaRPr lang="it-IT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7652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C17F51E2-9525-AC4C-BD8E-AEA3990CCCBA}" type="slidenum">
              <a:rPr lang="it-IT" sz="1200"/>
              <a:pPr algn="r" eaLnBrk="1" hangingPunct="1"/>
              <a:t>11</a:t>
            </a:fld>
            <a:endParaRPr lang="it-IT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8676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66BD2C3A-2D96-BA4D-B08B-572DCEC401DF}" type="slidenum">
              <a:rPr lang="it-IT" sz="1200"/>
              <a:pPr algn="r" eaLnBrk="1" hangingPunct="1"/>
              <a:t>12</a:t>
            </a:fld>
            <a:endParaRPr lang="it-IT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5A9D1775-B882-E846-91E5-00967B743BFB}" type="slidenum">
              <a:rPr lang="it-IT" sz="1200"/>
              <a:pPr eaLnBrk="1" hangingPunct="1"/>
              <a:t>2</a:t>
            </a:fld>
            <a:endParaRPr lang="it-IT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45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5E824583-44C4-A94E-A1DA-5EF04419AEAA}" type="slidenum">
              <a:rPr lang="it-IT" sz="1200"/>
              <a:pPr eaLnBrk="1" hangingPunct="1"/>
              <a:t>3</a:t>
            </a:fld>
            <a:endParaRPr lang="it-IT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A4632423-D4CE-DC46-8D51-F5CA7585D0E5}" type="slidenum">
              <a:rPr lang="it-IT" sz="1200"/>
              <a:pPr eaLnBrk="1" hangingPunct="1"/>
              <a:t>4</a:t>
            </a:fld>
            <a:endParaRPr lang="it-IT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AAB589BB-9D9A-634D-BFD8-C741346C99C3}" type="slidenum">
              <a:rPr lang="it-IT" sz="1200"/>
              <a:pPr eaLnBrk="1" hangingPunct="1"/>
              <a:t>5</a:t>
            </a:fld>
            <a:endParaRPr lang="it-IT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57D91702-8A6F-2E44-83E9-63E4785F620C}" type="slidenum">
              <a:rPr lang="it-IT" sz="1200"/>
              <a:pPr eaLnBrk="1" hangingPunct="1"/>
              <a:t>6</a:t>
            </a:fld>
            <a:endParaRPr lang="it-IT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355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3556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8DB3DD59-9B04-E64C-9EF3-D0D354BA7D61}" type="slidenum">
              <a:rPr lang="it-IT" sz="1200"/>
              <a:pPr algn="r" eaLnBrk="1" hangingPunct="1"/>
              <a:t>7</a:t>
            </a:fld>
            <a:endParaRPr lang="it-IT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4580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47191601-43CC-DA45-AA9E-F026DED2C18F}" type="slidenum">
              <a:rPr lang="it-IT" sz="1200"/>
              <a:pPr algn="r" eaLnBrk="1" hangingPunct="1"/>
              <a:t>8</a:t>
            </a:fld>
            <a:endParaRPr lang="it-IT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560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5604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A801F22F-5850-CE4B-8BD5-9B8BB80B81D7}" type="slidenum">
              <a:rPr lang="it-IT" sz="1200"/>
              <a:pPr algn="r" eaLnBrk="1" hangingPunct="1"/>
              <a:t>9</a:t>
            </a:fld>
            <a:endParaRPr 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381375"/>
          </a:xfrm>
          <a:gradFill flip="none" rotWithShape="1">
            <a:gsLst>
              <a:gs pos="50000">
                <a:schemeClr val="accent3">
                  <a:lumMod val="50000"/>
                </a:schemeClr>
              </a:gs>
              <a:gs pos="0">
                <a:schemeClr val="tx1"/>
              </a:gs>
            </a:gsLst>
            <a:lin ang="5400000" scaled="0"/>
            <a:tileRect/>
          </a:gradFill>
          <a:ln w="6350">
            <a:noFill/>
            <a:miter lim="800000"/>
            <a:headEnd/>
            <a:tailEnd/>
          </a:ln>
        </p:spPr>
        <p:txBody>
          <a:bodyPr vert="horz" wrap="square" lIns="112883" tIns="56441" rIns="112883" bIns="56441" numCol="1" anchor="ctr" anchorCtr="1" compatLnSpc="1">
            <a:prstTxWarp prst="textNoShape">
              <a:avLst/>
            </a:prstTxWarp>
          </a:bodyPr>
          <a:lstStyle>
            <a:lvl1pPr>
              <a:defRPr lang="it-IT" dirty="0">
                <a:solidFill>
                  <a:schemeClr val="bg1">
                    <a:lumMod val="95000"/>
                  </a:schemeClr>
                </a:solidFill>
                <a:latin typeface="Century Schoolbook"/>
                <a:ea typeface="+mn-ea"/>
                <a:cs typeface="Century Schoolbook"/>
              </a:defRPr>
            </a:lvl1pPr>
          </a:lstStyle>
          <a:p>
            <a:pPr lvl="0" defTabSz="914350" fontAlgn="base">
              <a:spcAft>
                <a:spcPts val="1235"/>
              </a:spcAft>
            </a:pPr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Schoolbook"/>
                <a:cs typeface="Century School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24200" y="5353050"/>
            <a:ext cx="2895600" cy="73837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6289675"/>
            <a:ext cx="66817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12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92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99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5375"/>
          </a:xfrm>
          <a:gradFill flip="none" rotWithShape="1">
            <a:gsLst>
              <a:gs pos="50000">
                <a:schemeClr val="accent3">
                  <a:lumMod val="50000"/>
                </a:schemeClr>
              </a:gs>
              <a:gs pos="0">
                <a:schemeClr val="tx1"/>
              </a:gs>
            </a:gsLst>
            <a:lin ang="0" scaled="1"/>
            <a:tileRect/>
          </a:gradFill>
          <a:ln w="6350">
            <a:noFill/>
            <a:miter lim="800000"/>
            <a:headEnd/>
            <a:tailEnd/>
          </a:ln>
        </p:spPr>
        <p:txBody>
          <a:bodyPr vert="horz" wrap="square" lIns="112883" tIns="56441" rIns="112883" bIns="56441" numCol="1" anchor="ctr" anchorCtr="1" compatLnSpc="1">
            <a:prstTxWarp prst="textNoShape">
              <a:avLst/>
            </a:prstTxWarp>
          </a:bodyPr>
          <a:lstStyle>
            <a:lvl1pPr>
              <a:defRPr lang="it-IT" sz="3200" dirty="0">
                <a:solidFill>
                  <a:schemeClr val="bg1">
                    <a:lumMod val="95000"/>
                  </a:schemeClr>
                </a:solidFill>
                <a:latin typeface="Century Schoolbook"/>
                <a:ea typeface="+mn-ea"/>
                <a:cs typeface="Century Schoolbook"/>
              </a:defRPr>
            </a:lvl1pPr>
          </a:lstStyle>
          <a:p>
            <a:pPr lvl="0" defTabSz="914350" fontAlgn="base">
              <a:spcAft>
                <a:spcPts val="1235"/>
              </a:spcAft>
            </a:pPr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7126" y="1428750"/>
            <a:ext cx="7175500" cy="4746625"/>
          </a:xfrm>
        </p:spPr>
        <p:txBody>
          <a:bodyPr>
            <a:normAutofit/>
          </a:bodyPr>
          <a:lstStyle>
            <a:lvl1pPr>
              <a:defRPr sz="1800">
                <a:latin typeface="Century Schoolbook"/>
                <a:cs typeface="Century Schoolbook"/>
              </a:defRPr>
            </a:lvl1pPr>
            <a:lvl2pPr>
              <a:defRPr sz="1800">
                <a:latin typeface="Century Schoolbook"/>
                <a:cs typeface="Century Schoolbook"/>
              </a:defRPr>
            </a:lvl2pPr>
            <a:lvl3pPr>
              <a:defRPr sz="1800">
                <a:latin typeface="Century Schoolbook"/>
                <a:cs typeface="Century Schoolbook"/>
              </a:defRPr>
            </a:lvl3pPr>
            <a:lvl4pPr>
              <a:defRPr sz="1800">
                <a:latin typeface="Century Schoolbook"/>
                <a:cs typeface="Century Schoolbook"/>
              </a:defRPr>
            </a:lvl4pPr>
            <a:lvl5pPr>
              <a:defRPr sz="1800">
                <a:latin typeface="Century Schoolbook"/>
                <a:cs typeface="Century Schoolbook"/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  <p:pic>
        <p:nvPicPr>
          <p:cNvPr id="8" name="Picture 11" descr="Descrizione: logo15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293" y="6509430"/>
            <a:ext cx="1458666" cy="34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555436" y="3878577"/>
            <a:ext cx="4025271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78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2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59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43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77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33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15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22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40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z="4000">
                <a:latin typeface="Century Gothic" charset="0"/>
              </a:rPr>
              <a:t>Rendersi immortali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Antonio </a:t>
            </a:r>
            <a:r>
              <a:rPr lang="en-GB" dirty="0" err="1" smtClean="0"/>
              <a:t>Piotti</a:t>
            </a:r>
            <a:endParaRPr lang="en-GB" dirty="0"/>
          </a:p>
        </p:txBody>
      </p:sp>
      <p:sp>
        <p:nvSpPr>
          <p:cNvPr id="3074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</p:spTree>
    <p:extLst>
      <p:ext uri="{BB962C8B-B14F-4D97-AF65-F5344CB8AC3E}">
        <p14:creationId xmlns:p14="http://schemas.microsoft.com/office/powerpoint/2010/main" val="3916387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5" descr="C:\Users\antonio piotti\Desktop\0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57188"/>
            <a:ext cx="8572500" cy="600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3081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5" descr="C:\Users\antonio piotti\Desktop\ismai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6895">
            <a:off x="5164138" y="1684338"/>
            <a:ext cx="3290887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Segnaposto piè di pagina 3"/>
          <p:cNvSpPr txBox="1">
            <a:spLocks noGrp="1"/>
          </p:cNvSpPr>
          <p:nvPr/>
        </p:nvSpPr>
        <p:spPr bwMode="auto">
          <a:xfrm>
            <a:off x="3095625" y="6500813"/>
            <a:ext cx="2916238" cy="312737"/>
          </a:xfrm>
          <a:prstGeom prst="rect">
            <a:avLst/>
          </a:prstGeom>
          <a:solidFill>
            <a:srgbClr val="E8D1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it-IT" sz="1000" i="1">
                <a:solidFill>
                  <a:srgbClr val="993366"/>
                </a:solidFill>
              </a:rPr>
              <a:t>NUOVE NORMALITA</a:t>
            </a:r>
            <a:r>
              <a:rPr lang="ja-JP" altLang="it-IT" sz="1000" i="1">
                <a:solidFill>
                  <a:srgbClr val="993366"/>
                </a:solidFill>
              </a:rPr>
              <a:t>’</a:t>
            </a:r>
            <a:r>
              <a:rPr lang="it-IT" sz="1000" i="1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charset="0"/>
              <a:buNone/>
            </a:pP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Ismail Masawabi si fa saltare per aria il 22 giugno 2001 presso </a:t>
            </a:r>
          </a:p>
          <a:p>
            <a:pPr eaLnBrk="1" hangingPunct="1">
              <a:lnSpc>
                <a:spcPct val="150000"/>
              </a:lnSpc>
              <a:buFont typeface="Wingdings" charset="0"/>
              <a:buNone/>
            </a:pPr>
            <a:r>
              <a:rPr lang="it-IT" sz="3200" b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   un insediamento israeliano</a:t>
            </a:r>
          </a:p>
        </p:txBody>
      </p:sp>
    </p:spTree>
    <p:extLst>
      <p:ext uri="{BB962C8B-B14F-4D97-AF65-F5344CB8AC3E}">
        <p14:creationId xmlns:p14="http://schemas.microsoft.com/office/powerpoint/2010/main" val="3095012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it-IT" sz="4000">
              <a:latin typeface="Segoe Print" charset="0"/>
            </a:endParaRPr>
          </a:p>
          <a:p>
            <a:pPr eaLnBrk="1" hangingPunct="1">
              <a:buFont typeface="Wingdings" charset="0"/>
              <a:buNone/>
            </a:pPr>
            <a:endParaRPr lang="it-IT" sz="4000">
              <a:latin typeface="Segoe Print" charset="0"/>
            </a:endParaRPr>
          </a:p>
          <a:p>
            <a:pPr eaLnBrk="1" hangingPunct="1">
              <a:buFont typeface="Wingdings" charset="0"/>
              <a:buNone/>
            </a:pPr>
            <a:r>
              <a:rPr lang="it-IT" sz="4000" b="1">
                <a:effectLst>
                  <a:outerShdw blurRad="38100" dist="38100" dir="2700000" algn="tl">
                    <a:srgbClr val="000000"/>
                  </a:outerShdw>
                </a:effectLst>
                <a:latin typeface="Segoe Print" charset="0"/>
              </a:rPr>
              <a:t>      </a:t>
            </a:r>
            <a:r>
              <a:rPr lang="it-IT" sz="5400" b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Shuhada = Shahada</a:t>
            </a:r>
            <a:r>
              <a:rPr lang="it-IT" sz="5400" b="1">
                <a:effectLst>
                  <a:outerShdw blurRad="38100" dist="38100" dir="2700000" algn="tl">
                    <a:srgbClr val="000000"/>
                  </a:outerShdw>
                </a:effectLst>
                <a:latin typeface="Segoe Print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8171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98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4099" name="Rettangolo 5"/>
          <p:cNvSpPr>
            <a:spLocks noChangeArrowheads="1"/>
          </p:cNvSpPr>
          <p:nvPr/>
        </p:nvSpPr>
        <p:spPr bwMode="auto">
          <a:xfrm>
            <a:off x="500063" y="1500188"/>
            <a:ext cx="7786687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it-IT" sz="6000" b="1">
                <a:solidFill>
                  <a:srgbClr val="336699"/>
                </a:solidFill>
                <a:latin typeface="Century Gothic" charset="0"/>
              </a:rPr>
              <a:t>Scissione</a:t>
            </a:r>
          </a:p>
          <a:p>
            <a:pPr algn="ctr"/>
            <a:endParaRPr lang="it-IT" sz="6000" b="1">
              <a:solidFill>
                <a:srgbClr val="336699"/>
              </a:solidFill>
              <a:latin typeface="Century Gothic" charset="0"/>
            </a:endParaRPr>
          </a:p>
          <a:p>
            <a:pPr algn="ctr"/>
            <a:r>
              <a:rPr lang="it-IT" sz="6000" b="1">
                <a:solidFill>
                  <a:srgbClr val="336699"/>
                </a:solidFill>
                <a:latin typeface="Century Gothic" charset="0"/>
              </a:rPr>
              <a:t>Vergogna</a:t>
            </a:r>
          </a:p>
          <a:p>
            <a:pPr algn="ctr"/>
            <a:r>
              <a:rPr lang="it-IT" sz="6000" b="1">
                <a:solidFill>
                  <a:srgbClr val="336699"/>
                </a:solidFill>
                <a:latin typeface="Century Gothic" charset="0"/>
              </a:rPr>
              <a:t> </a:t>
            </a:r>
          </a:p>
          <a:p>
            <a:pPr algn="ctr"/>
            <a:r>
              <a:rPr lang="it-IT" sz="6000" b="1">
                <a:solidFill>
                  <a:srgbClr val="336699"/>
                </a:solidFill>
                <a:latin typeface="Century Gothic" charset="0"/>
              </a:rPr>
              <a:t>Riscatto</a:t>
            </a:r>
          </a:p>
        </p:txBody>
      </p:sp>
    </p:spTree>
    <p:extLst>
      <p:ext uri="{BB962C8B-B14F-4D97-AF65-F5344CB8AC3E}">
        <p14:creationId xmlns:p14="http://schemas.microsoft.com/office/powerpoint/2010/main" val="2443780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 descr="C:\Users\antonio piotti\Desktop\op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26568">
            <a:off x="5977376" y="1111254"/>
            <a:ext cx="2752184" cy="5037393"/>
          </a:xfrm>
          <a:prstGeom prst="roundRect">
            <a:avLst>
              <a:gd name="adj" fmla="val 506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50000"/>
              </a:lnSpc>
              <a:buFont typeface="Wingdings" charset="0"/>
              <a:buNone/>
            </a:pPr>
            <a:r>
              <a:rPr lang="it-IT" sz="3200" b="1" dirty="0" err="1">
                <a:latin typeface="Century Gothic" charset="0"/>
              </a:rPr>
              <a:t>Thenmozhi</a:t>
            </a:r>
            <a:r>
              <a:rPr lang="it-IT" sz="3200" b="1" dirty="0">
                <a:latin typeface="Century Gothic" charset="0"/>
              </a:rPr>
              <a:t> "</a:t>
            </a:r>
            <a:r>
              <a:rPr lang="it-IT" sz="3200" b="1" dirty="0" err="1">
                <a:latin typeface="Century Gothic" charset="0"/>
              </a:rPr>
              <a:t>Gayatri</a:t>
            </a:r>
            <a:r>
              <a:rPr lang="it-IT" sz="3200" b="1" dirty="0">
                <a:latin typeface="Century Gothic" charset="0"/>
              </a:rPr>
              <a:t>" </a:t>
            </a:r>
            <a:r>
              <a:rPr lang="it-IT" sz="3200" b="1" dirty="0" err="1">
                <a:latin typeface="Century Gothic" charset="0"/>
              </a:rPr>
              <a:t>Rajaratnam</a:t>
            </a:r>
            <a:r>
              <a:rPr lang="it-IT" sz="3200" b="1" dirty="0">
                <a:latin typeface="Century Gothic" charset="0"/>
              </a:rPr>
              <a:t> detta </a:t>
            </a:r>
            <a:r>
              <a:rPr lang="it-IT" sz="3200" b="1" i="1" dirty="0" err="1">
                <a:latin typeface="Century Gothic" charset="0"/>
              </a:rPr>
              <a:t>Dhanu</a:t>
            </a:r>
            <a:r>
              <a:rPr lang="it-IT" sz="3200" b="1" dirty="0">
                <a:latin typeface="Century Gothic" charset="0"/>
              </a:rPr>
              <a:t>:  </a:t>
            </a:r>
          </a:p>
          <a:p>
            <a:pPr marL="0" indent="0" eaLnBrk="1" hangingPunct="1">
              <a:lnSpc>
                <a:spcPct val="150000"/>
              </a:lnSpc>
              <a:buFont typeface="Wingdings" charset="0"/>
              <a:buNone/>
            </a:pPr>
            <a:r>
              <a:rPr lang="it-IT" sz="3200" b="1" dirty="0">
                <a:latin typeface="Century Gothic" charset="0"/>
              </a:rPr>
              <a:t>uccide </a:t>
            </a:r>
            <a:r>
              <a:rPr lang="it-IT" sz="3200" b="1" dirty="0" err="1">
                <a:latin typeface="Century Gothic" charset="0"/>
              </a:rPr>
              <a:t>Raijv</a:t>
            </a:r>
            <a:r>
              <a:rPr lang="it-IT" sz="3200" b="1" dirty="0">
                <a:latin typeface="Century Gothic" charset="0"/>
              </a:rPr>
              <a:t> </a:t>
            </a:r>
            <a:r>
              <a:rPr lang="it-IT" sz="3200" b="1" dirty="0" err="1">
                <a:latin typeface="Century Gothic" charset="0"/>
              </a:rPr>
              <a:t>Ghandi</a:t>
            </a:r>
            <a:r>
              <a:rPr lang="it-IT" sz="3200" b="1" dirty="0">
                <a:latin typeface="Century Gothic" charset="0"/>
              </a:rPr>
              <a:t>, se stessa e altre sedici persone il 21 maggio 1991.</a:t>
            </a:r>
          </a:p>
          <a:p>
            <a:pPr marL="0" indent="0" eaLnBrk="1" hangingPunct="1">
              <a:buFont typeface="Wingdings" charset="0"/>
              <a:buNone/>
            </a:pPr>
            <a:endParaRPr lang="it-IT" dirty="0">
              <a:latin typeface="Century Gothic" charset="0"/>
            </a:endParaRPr>
          </a:p>
        </p:txBody>
      </p:sp>
      <p:sp>
        <p:nvSpPr>
          <p:cNvPr id="5122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</p:spTree>
    <p:extLst>
      <p:ext uri="{BB962C8B-B14F-4D97-AF65-F5344CB8AC3E}">
        <p14:creationId xmlns:p14="http://schemas.microsoft.com/office/powerpoint/2010/main" val="2511987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lnSpc>
                <a:spcPct val="150000"/>
              </a:lnSpc>
              <a:buFont typeface="Wingdings" charset="0"/>
              <a:buNone/>
            </a:pPr>
            <a:r>
              <a:rPr lang="it-IT" sz="6000" b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THATKOLAI </a:t>
            </a:r>
          </a:p>
          <a:p>
            <a:pPr algn="ctr" eaLnBrk="1" hangingPunct="1">
              <a:lnSpc>
                <a:spcPct val="150000"/>
              </a:lnSpc>
              <a:buFont typeface="Wingdings" charset="0"/>
              <a:buNone/>
            </a:pPr>
            <a:r>
              <a:rPr lang="it-IT" sz="6000" b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O </a:t>
            </a:r>
          </a:p>
          <a:p>
            <a:pPr algn="ctr" eaLnBrk="1" hangingPunct="1">
              <a:lnSpc>
                <a:spcPct val="150000"/>
              </a:lnSpc>
              <a:buFont typeface="Wingdings" charset="0"/>
              <a:buNone/>
            </a:pPr>
            <a:r>
              <a:rPr lang="it-IT" sz="6000" b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THATKODAI ?</a:t>
            </a:r>
          </a:p>
        </p:txBody>
      </p:sp>
      <p:sp>
        <p:nvSpPr>
          <p:cNvPr id="6147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</p:spTree>
    <p:extLst>
      <p:ext uri="{BB962C8B-B14F-4D97-AF65-F5344CB8AC3E}">
        <p14:creationId xmlns:p14="http://schemas.microsoft.com/office/powerpoint/2010/main" val="303699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150000"/>
              </a:lnSpc>
              <a:buFont typeface="Wingdings" charset="0"/>
              <a:buNone/>
            </a:pPr>
            <a:r>
              <a:rPr lang="it-IT" sz="3600">
                <a:latin typeface="Century Gothic" charset="0"/>
              </a:rPr>
              <a:t>La fantasia del funerale condensa in sé l</a:t>
            </a:r>
            <a:r>
              <a:rPr lang="ja-JP" altLang="it-IT" sz="3600">
                <a:latin typeface="Century Gothic" charset="0"/>
              </a:rPr>
              <a:t>’</a:t>
            </a:r>
            <a:r>
              <a:rPr lang="it-IT" sz="3600">
                <a:latin typeface="Century Gothic" charset="0"/>
              </a:rPr>
              <a:t>elemento della </a:t>
            </a:r>
            <a:r>
              <a:rPr lang="it-IT" sz="3600" b="1">
                <a:latin typeface="Century Gothic" charset="0"/>
              </a:rPr>
              <a:t>scissione</a:t>
            </a:r>
            <a:r>
              <a:rPr lang="it-IT" sz="3600">
                <a:latin typeface="Century Gothic" charset="0"/>
              </a:rPr>
              <a:t>, l</a:t>
            </a:r>
            <a:r>
              <a:rPr lang="ja-JP" altLang="it-IT" sz="3600">
                <a:latin typeface="Century Gothic" charset="0"/>
              </a:rPr>
              <a:t>’</a:t>
            </a:r>
            <a:r>
              <a:rPr lang="it-IT" sz="3600">
                <a:latin typeface="Century Gothic" charset="0"/>
              </a:rPr>
              <a:t>idea di evitare la </a:t>
            </a:r>
            <a:r>
              <a:rPr lang="it-IT" sz="3600" b="1">
                <a:latin typeface="Century Gothic" charset="0"/>
              </a:rPr>
              <a:t>vergogna</a:t>
            </a:r>
            <a:r>
              <a:rPr lang="it-IT" sz="3600">
                <a:latin typeface="Century Gothic" charset="0"/>
              </a:rPr>
              <a:t>, il desiderio di </a:t>
            </a:r>
            <a:r>
              <a:rPr lang="it-IT" sz="3600" b="1">
                <a:latin typeface="Century Gothic" charset="0"/>
              </a:rPr>
              <a:t>riscatto.</a:t>
            </a:r>
          </a:p>
        </p:txBody>
      </p:sp>
      <p:sp>
        <p:nvSpPr>
          <p:cNvPr id="7170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</p:spTree>
    <p:extLst>
      <p:ext uri="{BB962C8B-B14F-4D97-AF65-F5344CB8AC3E}">
        <p14:creationId xmlns:p14="http://schemas.microsoft.com/office/powerpoint/2010/main" val="1445424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it-IT" sz="5400">
                <a:latin typeface="Century Gothic" charset="0"/>
              </a:rPr>
              <a:t>Il Medioevo cristiano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it-IT" i="1">
              <a:latin typeface="Century Gothic" charset="0"/>
            </a:endParaRPr>
          </a:p>
          <a:p>
            <a:pPr eaLnBrk="1" hangingPunct="1">
              <a:buFont typeface="Wingdings" charset="0"/>
              <a:buChar char="ü"/>
            </a:pPr>
            <a:r>
              <a:rPr lang="it-IT" i="1">
                <a:latin typeface="Century Gothic" charset="0"/>
              </a:rPr>
              <a:t>Infierisce sul corpo (per negare la scissione)</a:t>
            </a:r>
          </a:p>
          <a:p>
            <a:pPr eaLnBrk="1" hangingPunct="1">
              <a:buFont typeface="Wingdings" charset="0"/>
              <a:buChar char="ü"/>
            </a:pPr>
            <a:endParaRPr lang="it-IT" i="1">
              <a:latin typeface="Century Gothic" charset="0"/>
            </a:endParaRPr>
          </a:p>
          <a:p>
            <a:pPr eaLnBrk="1" hangingPunct="1">
              <a:buFont typeface="Wingdings" charset="0"/>
              <a:buChar char="ü"/>
            </a:pPr>
            <a:r>
              <a:rPr lang="it-IT" i="1">
                <a:latin typeface="Century Gothic" charset="0"/>
              </a:rPr>
              <a:t>Rifiuta la consacrazione (per impedire di evitare la vergogna)</a:t>
            </a:r>
          </a:p>
          <a:p>
            <a:pPr eaLnBrk="1" hangingPunct="1">
              <a:buFont typeface="Wingdings" charset="0"/>
              <a:buNone/>
            </a:pPr>
            <a:endParaRPr lang="it-IT" i="1">
              <a:latin typeface="Century Gothic" charset="0"/>
            </a:endParaRPr>
          </a:p>
          <a:p>
            <a:pPr eaLnBrk="1" hangingPunct="1">
              <a:buFont typeface="Wingdings" charset="0"/>
              <a:buChar char="ü"/>
            </a:pPr>
            <a:r>
              <a:rPr lang="it-IT" i="1">
                <a:latin typeface="Century Gothic" charset="0"/>
              </a:rPr>
              <a:t>Somministra la condanna pubblica (per impedire la riabilitazione)</a:t>
            </a:r>
          </a:p>
        </p:txBody>
      </p:sp>
      <p:sp>
        <p:nvSpPr>
          <p:cNvPr id="8194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</p:spTree>
    <p:extLst>
      <p:ext uri="{BB962C8B-B14F-4D97-AF65-F5344CB8AC3E}">
        <p14:creationId xmlns:p14="http://schemas.microsoft.com/office/powerpoint/2010/main" val="112410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charset="0"/>
              <a:buNone/>
            </a:pPr>
            <a:r>
              <a:rPr lang="it-IT">
                <a:latin typeface="Segoe Print" charset="0"/>
              </a:rPr>
              <a:t>	</a:t>
            </a:r>
          </a:p>
          <a:p>
            <a:pPr marL="0" indent="0" eaLnBrk="1" hangingPunct="1">
              <a:buFont typeface="Wingdings" charset="0"/>
              <a:buNone/>
            </a:pPr>
            <a:r>
              <a:rPr lang="ja-JP" altLang="it-IT" i="1">
                <a:latin typeface="Century Gothic" charset="0"/>
              </a:rPr>
              <a:t>“</a:t>
            </a:r>
            <a:r>
              <a:rPr lang="it-IT" i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Si può considerare la dinamica </a:t>
            </a:r>
            <a:r>
              <a:rPr lang="it-IT" b="1" i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vergogna/narcisismo </a:t>
            </a:r>
            <a:r>
              <a:rPr lang="it-IT" i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come una dinamica importante per la mentalità terroristica. Quando una persona viene esposta al trauma e all</a:t>
            </a:r>
            <a:r>
              <a:rPr lang="ja-JP" altLang="it-IT" i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’</a:t>
            </a:r>
            <a:r>
              <a:rPr lang="it-IT" i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umiliazione in un contesto di violenza sociale e politica, tenderà a vivere quest</a:t>
            </a:r>
            <a:r>
              <a:rPr lang="ja-JP" altLang="it-IT" i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’</a:t>
            </a:r>
            <a:r>
              <a:rPr lang="it-IT" i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esperienza su un piano personale</a:t>
            </a:r>
            <a:r>
              <a:rPr lang="ja-JP" altLang="it-IT" i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”</a:t>
            </a:r>
            <a:endParaRPr lang="it-IT" i="1">
              <a:effectLst>
                <a:outerShdw blurRad="38100" dist="38100" dir="2700000" algn="tl">
                  <a:srgbClr val="000000"/>
                </a:outerShdw>
              </a:effectLst>
              <a:latin typeface="Century Gothic" charset="0"/>
            </a:endParaRPr>
          </a:p>
          <a:p>
            <a:pPr marL="0" indent="0" eaLnBrk="1" hangingPunct="1">
              <a:buFont typeface="Wingdings" charset="0"/>
              <a:buNone/>
            </a:pPr>
            <a:endParaRPr lang="it-IT" sz="2400" b="1">
              <a:latin typeface="Century Gothic" charset="0"/>
              <a:ea typeface="SimSun-ExtB" charset="0"/>
              <a:cs typeface="SimSun-ExtB" charset="0"/>
            </a:endParaRPr>
          </a:p>
          <a:p>
            <a:pPr marL="0" indent="0" eaLnBrk="1" hangingPunct="1">
              <a:buFont typeface="Wingdings" charset="0"/>
              <a:buNone/>
            </a:pPr>
            <a:r>
              <a:rPr lang="it-IT" b="1">
                <a:solidFill>
                  <a:srgbClr val="002060"/>
                </a:solidFill>
                <a:latin typeface="SimSun-ExtB" charset="0"/>
                <a:ea typeface="SimSun-ExtB" charset="0"/>
                <a:cs typeface="SimSun-ExtB" charset="0"/>
              </a:rPr>
              <a:t>Sberre Varvin, presidente del gruppo di lavoro su Terrore e sul terrorismo dell</a:t>
            </a:r>
            <a:r>
              <a:rPr lang="ja-JP" altLang="it-IT" b="1">
                <a:solidFill>
                  <a:srgbClr val="002060"/>
                </a:solidFill>
                <a:latin typeface="SimSun-ExtB" charset="0"/>
                <a:ea typeface="SimSun-ExtB" charset="0"/>
                <a:cs typeface="SimSun-ExtB" charset="0"/>
              </a:rPr>
              <a:t>’</a:t>
            </a:r>
            <a:r>
              <a:rPr lang="it-IT" b="1">
                <a:solidFill>
                  <a:srgbClr val="002060"/>
                </a:solidFill>
                <a:latin typeface="SimSun-ExtB" charset="0"/>
                <a:ea typeface="SimSun-ExtB" charset="0"/>
                <a:cs typeface="SimSun-ExtB" charset="0"/>
              </a:rPr>
              <a:t>I.P.A.</a:t>
            </a:r>
          </a:p>
        </p:txBody>
      </p:sp>
    </p:spTree>
    <p:extLst>
      <p:ext uri="{BB962C8B-B14F-4D97-AF65-F5344CB8AC3E}">
        <p14:creationId xmlns:p14="http://schemas.microsoft.com/office/powerpoint/2010/main" val="14382618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                   </a:t>
            </a:r>
            <a:r>
              <a:rPr lang="it-IT" sz="6000" i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Paradise Now</a:t>
            </a:r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269" name="Picture 2" descr="C:\Users\antonio piotti\Desktop\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357298"/>
            <a:ext cx="6786610" cy="46720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877136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lnSpc>
                <a:spcPct val="150000"/>
              </a:lnSpc>
              <a:buFont typeface="Wingdings" charset="0"/>
              <a:buNone/>
            </a:pPr>
            <a:r>
              <a:rPr lang="it-IT">
                <a:latin typeface="Century Gothic" charset="0"/>
              </a:rPr>
              <a:t>	</a:t>
            </a:r>
            <a:r>
              <a:rPr lang="ja-JP" altLang="it-IT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“</a:t>
            </a:r>
            <a:r>
              <a:rPr lang="it-IT" i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Alla base del fenomeno terrorista si deve ipotizzare la presenza di </a:t>
            </a:r>
            <a:r>
              <a:rPr lang="ja-JP" altLang="it-IT" i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“</a:t>
            </a:r>
            <a:r>
              <a:rPr lang="it-IT" i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un senso fondamentale di purezza del Sé che deve venir mantenuto e protetto dalle minacce di contaminazione</a:t>
            </a:r>
            <a:r>
              <a:rPr lang="ja-JP" altLang="it-IT" i="1">
                <a:effectLst>
                  <a:outerShdw blurRad="38100" dist="38100" dir="2700000" algn="tl">
                    <a:srgbClr val="000000"/>
                  </a:outerShdw>
                </a:effectLst>
                <a:latin typeface="Century Gothic" charset="0"/>
              </a:rPr>
              <a:t>”</a:t>
            </a:r>
            <a:endParaRPr lang="it-IT" i="1">
              <a:effectLst>
                <a:outerShdw blurRad="38100" dist="38100" dir="2700000" algn="tl">
                  <a:srgbClr val="000000"/>
                </a:outerShdw>
              </a:effectLst>
              <a:latin typeface="Century Gothic" charset="0"/>
            </a:endParaRPr>
          </a:p>
          <a:p>
            <a:pPr marL="0" indent="0" eaLnBrk="1" hangingPunct="1">
              <a:buFont typeface="Wingdings" charset="0"/>
              <a:buNone/>
            </a:pPr>
            <a:endParaRPr lang="it-IT">
              <a:latin typeface="Century Gothic" charset="0"/>
            </a:endParaRPr>
          </a:p>
          <a:p>
            <a:pPr marL="0" indent="0" eaLnBrk="1" hangingPunct="1">
              <a:buFont typeface="Wingdings" charset="0"/>
              <a:buNone/>
            </a:pPr>
            <a:r>
              <a:rPr lang="it-IT">
                <a:solidFill>
                  <a:srgbClr val="002060"/>
                </a:solidFill>
                <a:latin typeface="Century Gothic" charset="0"/>
              </a:rPr>
              <a:t> </a:t>
            </a:r>
            <a:r>
              <a:rPr lang="it-IT" b="1">
                <a:solidFill>
                  <a:srgbClr val="002060"/>
                </a:solidFill>
                <a:latin typeface="SimSun-ExtB" charset="0"/>
                <a:ea typeface="SimSun-ExtB" charset="0"/>
                <a:cs typeface="SimSun-ExtB" charset="0"/>
              </a:rPr>
              <a:t>Shmuel Erlich  psicoanalista israeliano che vive a Tel Aviv. </a:t>
            </a:r>
          </a:p>
        </p:txBody>
      </p:sp>
    </p:spTree>
    <p:extLst>
      <p:ext uri="{BB962C8B-B14F-4D97-AF65-F5344CB8AC3E}">
        <p14:creationId xmlns:p14="http://schemas.microsoft.com/office/powerpoint/2010/main" val="1847900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167</Words>
  <Application>Microsoft Macintosh PowerPoint</Application>
  <PresentationFormat>Presentazione su schermo (4:3)</PresentationFormat>
  <Paragraphs>52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Rendersi immortali</vt:lpstr>
      <vt:lpstr>Presentazione di PowerPoint</vt:lpstr>
      <vt:lpstr>Presentazione di PowerPoint</vt:lpstr>
      <vt:lpstr>Presentazione di PowerPoint</vt:lpstr>
      <vt:lpstr>Presentazione di PowerPoint</vt:lpstr>
      <vt:lpstr>Il Medioevo cristiano</vt:lpstr>
      <vt:lpstr>Presentazione di PowerPoint</vt:lpstr>
      <vt:lpstr>                   Paradise Now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Mauro Di Lorenzo</dc:creator>
  <cp:lastModifiedBy>Alessandro</cp:lastModifiedBy>
  <cp:revision>16</cp:revision>
  <dcterms:created xsi:type="dcterms:W3CDTF">2012-11-06T12:04:11Z</dcterms:created>
  <dcterms:modified xsi:type="dcterms:W3CDTF">2012-11-30T16:58:38Z</dcterms:modified>
</cp:coreProperties>
</file>